
<file path=[Content_Types].xml><?xml version="1.0" encoding="utf-8"?>
<Types xmlns="http://schemas.openxmlformats.org/package/2006/content-types">
  <Default Extension="vml" ContentType="application/vnd.openxmlformats-officedocument.vmlDrawing"/>
  <Default Extension="bin" ContentType="application/vnd.openxmlformats-officedocument.oleObject"/>
  <Default Extension="png" ContentType="image/png"/>
  <Default Extension="jpeg" ContentType="image/jpeg"/>
  <Default Extension="JPG" ContentType="image/.jpg"/>
  <Default Extension="emf" ContentType="image/x-emf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760" r:id="rId3"/>
    <p:sldId id="761" r:id="rId5"/>
    <p:sldId id="762" r:id="rId6"/>
    <p:sldId id="767" r:id="rId7"/>
    <p:sldId id="835" r:id="rId8"/>
    <p:sldId id="836" r:id="rId9"/>
    <p:sldId id="779" r:id="rId10"/>
    <p:sldId id="781" r:id="rId11"/>
    <p:sldId id="782" r:id="rId12"/>
    <p:sldId id="783" r:id="rId13"/>
    <p:sldId id="943" r:id="rId14"/>
    <p:sldId id="939" r:id="rId15"/>
    <p:sldId id="940" r:id="rId16"/>
    <p:sldId id="941" r:id="rId17"/>
    <p:sldId id="942" r:id="rId18"/>
    <p:sldId id="922" r:id="rId19"/>
    <p:sldId id="923" r:id="rId20"/>
    <p:sldId id="931" r:id="rId21"/>
    <p:sldId id="924" r:id="rId22"/>
    <p:sldId id="932" r:id="rId23"/>
    <p:sldId id="933" r:id="rId24"/>
    <p:sldId id="934" r:id="rId25"/>
    <p:sldId id="935" r:id="rId26"/>
    <p:sldId id="936" r:id="rId27"/>
    <p:sldId id="928" r:id="rId28"/>
    <p:sldId id="937" r:id="rId29"/>
    <p:sldId id="938" r:id="rId30"/>
    <p:sldId id="838" r:id="rId31"/>
    <p:sldId id="352" r:id="rId32"/>
    <p:sldId id="839" r:id="rId33"/>
    <p:sldId id="580" r:id="rId34"/>
    <p:sldId id="581" r:id="rId35"/>
    <p:sldId id="576" r:id="rId36"/>
    <p:sldId id="577" r:id="rId37"/>
    <p:sldId id="578" r:id="rId38"/>
    <p:sldId id="587" r:id="rId39"/>
    <p:sldId id="674" r:id="rId40"/>
    <p:sldId id="592" r:id="rId41"/>
    <p:sldId id="595" r:id="rId42"/>
    <p:sldId id="598" r:id="rId43"/>
    <p:sldId id="600" r:id="rId44"/>
    <p:sldId id="601" r:id="rId45"/>
    <p:sldId id="602" r:id="rId46"/>
    <p:sldId id="603" r:id="rId47"/>
    <p:sldId id="609" r:id="rId48"/>
    <p:sldId id="610" r:id="rId49"/>
    <p:sldId id="615" r:id="rId50"/>
    <p:sldId id="611" r:id="rId51"/>
    <p:sldId id="620" r:id="rId52"/>
    <p:sldId id="631" r:id="rId53"/>
    <p:sldId id="622" r:id="rId54"/>
    <p:sldId id="623" r:id="rId55"/>
    <p:sldId id="637" r:id="rId56"/>
    <p:sldId id="624" r:id="rId57"/>
    <p:sldId id="840" r:id="rId58"/>
    <p:sldId id="625" r:id="rId59"/>
    <p:sldId id="841" r:id="rId60"/>
    <p:sldId id="626" r:id="rId61"/>
    <p:sldId id="842" r:id="rId62"/>
    <p:sldId id="647" r:id="rId63"/>
    <p:sldId id="843" r:id="rId64"/>
    <p:sldId id="844" r:id="rId65"/>
    <p:sldId id="845" r:id="rId66"/>
    <p:sldId id="846" r:id="rId67"/>
    <p:sldId id="847" r:id="rId68"/>
    <p:sldId id="653" r:id="rId69"/>
    <p:sldId id="848" r:id="rId70"/>
    <p:sldId id="849" r:id="rId71"/>
    <p:sldId id="850" r:id="rId72"/>
    <p:sldId id="851" r:id="rId73"/>
    <p:sldId id="852" r:id="rId74"/>
    <p:sldId id="660" r:id="rId75"/>
    <p:sldId id="854" r:id="rId76"/>
    <p:sldId id="853" r:id="rId77"/>
    <p:sldId id="855" r:id="rId78"/>
    <p:sldId id="856" r:id="rId79"/>
    <p:sldId id="664" r:id="rId80"/>
    <p:sldId id="857" r:id="rId81"/>
    <p:sldId id="858" r:id="rId82"/>
    <p:sldId id="859" r:id="rId83"/>
    <p:sldId id="651" r:id="rId84"/>
    <p:sldId id="860" r:id="rId85"/>
    <p:sldId id="861" r:id="rId86"/>
    <p:sldId id="862" r:id="rId87"/>
    <p:sldId id="863" r:id="rId88"/>
    <p:sldId id="864" r:id="rId89"/>
    <p:sldId id="865" r:id="rId90"/>
    <p:sldId id="866" r:id="rId91"/>
    <p:sldId id="867" r:id="rId92"/>
    <p:sldId id="868" r:id="rId93"/>
    <p:sldId id="869" r:id="rId94"/>
    <p:sldId id="870" r:id="rId95"/>
    <p:sldId id="871" r:id="rId96"/>
    <p:sldId id="872" r:id="rId97"/>
    <p:sldId id="873" r:id="rId98"/>
    <p:sldId id="874" r:id="rId99"/>
    <p:sldId id="875" r:id="rId100"/>
    <p:sldId id="876" r:id="rId101"/>
    <p:sldId id="877" r:id="rId102"/>
    <p:sldId id="878" r:id="rId103"/>
    <p:sldId id="879" r:id="rId104"/>
    <p:sldId id="880" r:id="rId105"/>
    <p:sldId id="881" r:id="rId106"/>
    <p:sldId id="882" r:id="rId107"/>
    <p:sldId id="883" r:id="rId108"/>
    <p:sldId id="884" r:id="rId109"/>
    <p:sldId id="885" r:id="rId110"/>
    <p:sldId id="886" r:id="rId111"/>
    <p:sldId id="887" r:id="rId112"/>
    <p:sldId id="888" r:id="rId113"/>
    <p:sldId id="889" r:id="rId114"/>
    <p:sldId id="890" r:id="rId115"/>
    <p:sldId id="891" r:id="rId116"/>
    <p:sldId id="892" r:id="rId117"/>
    <p:sldId id="893" r:id="rId118"/>
    <p:sldId id="894" r:id="rId119"/>
    <p:sldId id="895" r:id="rId120"/>
    <p:sldId id="896" r:id="rId121"/>
    <p:sldId id="897" r:id="rId122"/>
    <p:sldId id="898" r:id="rId123"/>
    <p:sldId id="899" r:id="rId124"/>
    <p:sldId id="900" r:id="rId125"/>
    <p:sldId id="901" r:id="rId126"/>
    <p:sldId id="902" r:id="rId127"/>
    <p:sldId id="903" r:id="rId128"/>
    <p:sldId id="904" r:id="rId129"/>
    <p:sldId id="905" r:id="rId130"/>
    <p:sldId id="906" r:id="rId131"/>
    <p:sldId id="907" r:id="rId132"/>
    <p:sldId id="908" r:id="rId133"/>
    <p:sldId id="909" r:id="rId134"/>
    <p:sldId id="910" r:id="rId135"/>
    <p:sldId id="911" r:id="rId136"/>
    <p:sldId id="912" r:id="rId137"/>
    <p:sldId id="913" r:id="rId138"/>
    <p:sldId id="914" r:id="rId139"/>
    <p:sldId id="915" r:id="rId140"/>
    <p:sldId id="916" r:id="rId141"/>
    <p:sldId id="917" r:id="rId142"/>
    <p:sldId id="918" r:id="rId143"/>
    <p:sldId id="919" r:id="rId144"/>
  </p:sldIdLst>
  <p:sldSz cx="9144000" cy="6858000" type="screen4x3"/>
  <p:notesSz cx="6858000" cy="9144000"/>
  <p:custShowLst>
    <p:custShow name="自定义放映 1" id="0">
      <p:sldLst>
        <p:sld r:id="rId32"/>
        <p:sld r:id="rId34"/>
        <p:sld r:id="rId35"/>
        <p:sld r:id="rId36"/>
        <p:sld r:id="rId37"/>
        <p:sld r:id="rId38"/>
        <p:sld r:id="rId39"/>
        <p:sld r:id="rId41"/>
        <p:sld r:id="rId42"/>
        <p:sld r:id="rId43"/>
        <p:sld r:id="rId44"/>
        <p:sld r:id="rId45"/>
        <p:sld r:id="rId46"/>
        <p:sld r:id="rId47"/>
        <p:sld r:id="rId48"/>
        <p:sld r:id="rId49"/>
        <p:sld r:id="rId50"/>
        <p:sld r:id="rId51"/>
        <p:sld r:id="rId52"/>
        <p:sld r:id="rId53"/>
        <p:sld r:id="rId54"/>
        <p:sld r:id="rId55"/>
        <p:sld r:id="rId56"/>
        <p:sld r:id="rId57"/>
        <p:sld r:id="rId59"/>
        <p:sld r:id="rId61"/>
        <p:sld r:id="rId63"/>
        <p:sld r:id="rId69"/>
        <p:sld r:id="rId75"/>
        <p:sld r:id="rId80"/>
        <p:sld r:id="rId84"/>
      </p:sldLst>
    </p:custShow>
  </p:custShowLst>
  <p:custDataLst>
    <p:tags r:id="rId148"/>
  </p:custDataLst>
  <p:defaultTextStyle>
    <a:defPPr>
      <a:defRPr lang="zh-CN"/>
    </a:defPPr>
    <a:lvl1pPr marL="0" lvl="0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lvl="1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lvl="2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lvl="3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lvl="4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lvl="5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lvl="6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lvl="7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lvl="8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clrMru>
    <a:srgbClr val="CBE3F2"/>
    <a:srgbClr val="E7F1F9"/>
    <a:srgbClr val="596B9D"/>
    <a:srgbClr val="3BCCFF"/>
    <a:srgbClr val="FA4C7E"/>
    <a:srgbClr val="D0DEF0"/>
    <a:srgbClr val="6B81BB"/>
    <a:srgbClr val="003F7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5568"/>
    <p:restoredTop sz="94605"/>
  </p:normalViewPr>
  <p:slideViewPr>
    <p:cSldViewPr snapToGrid="0" snapToObjects="1" showGuides="1">
      <p:cViewPr>
        <p:scale>
          <a:sx n="80" d="100"/>
          <a:sy n="80" d="100"/>
        </p:scale>
        <p:origin x="-2490" y="-816"/>
      </p:cViewPr>
      <p:guideLst>
        <p:guide orient="horz" pos="2113"/>
        <p:guide pos="2881"/>
      </p:guideLst>
    </p:cSldViewPr>
  </p:slideViewPr>
  <p:outlineViewPr>
    <p:cViewPr>
      <p:scale>
        <a:sx n="33" d="100"/>
        <a:sy n="33" d="100"/>
      </p:scale>
      <p:origin x="0" y="4932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8" Type="http://schemas.openxmlformats.org/officeDocument/2006/relationships/tags" Target="tags/tag6.xml"/><Relationship Id="rId147" Type="http://schemas.openxmlformats.org/officeDocument/2006/relationships/tableStyles" Target="tableStyles.xml"/><Relationship Id="rId146" Type="http://schemas.openxmlformats.org/officeDocument/2006/relationships/viewProps" Target="viewProps.xml"/><Relationship Id="rId145" Type="http://schemas.openxmlformats.org/officeDocument/2006/relationships/presProps" Target="presProps.xml"/><Relationship Id="rId144" Type="http://schemas.openxmlformats.org/officeDocument/2006/relationships/slide" Target="slides/slide141.xml"/><Relationship Id="rId143" Type="http://schemas.openxmlformats.org/officeDocument/2006/relationships/slide" Target="slides/slide140.xml"/><Relationship Id="rId142" Type="http://schemas.openxmlformats.org/officeDocument/2006/relationships/slide" Target="slides/slide139.xml"/><Relationship Id="rId141" Type="http://schemas.openxmlformats.org/officeDocument/2006/relationships/slide" Target="slides/slide138.xml"/><Relationship Id="rId140" Type="http://schemas.openxmlformats.org/officeDocument/2006/relationships/slide" Target="slides/slide137.xml"/><Relationship Id="rId14" Type="http://schemas.openxmlformats.org/officeDocument/2006/relationships/slide" Target="slides/slide11.xml"/><Relationship Id="rId139" Type="http://schemas.openxmlformats.org/officeDocument/2006/relationships/slide" Target="slides/slide136.xml"/><Relationship Id="rId138" Type="http://schemas.openxmlformats.org/officeDocument/2006/relationships/slide" Target="slides/slide135.xml"/><Relationship Id="rId137" Type="http://schemas.openxmlformats.org/officeDocument/2006/relationships/slide" Target="slides/slide134.xml"/><Relationship Id="rId136" Type="http://schemas.openxmlformats.org/officeDocument/2006/relationships/slide" Target="slides/slide133.xml"/><Relationship Id="rId135" Type="http://schemas.openxmlformats.org/officeDocument/2006/relationships/slide" Target="slides/slide132.xml"/><Relationship Id="rId134" Type="http://schemas.openxmlformats.org/officeDocument/2006/relationships/slide" Target="slides/slide131.xml"/><Relationship Id="rId133" Type="http://schemas.openxmlformats.org/officeDocument/2006/relationships/slide" Target="slides/slide130.xml"/><Relationship Id="rId132" Type="http://schemas.openxmlformats.org/officeDocument/2006/relationships/slide" Target="slides/slide129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0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buFont typeface="Arial" panose="020B0604020202020204" pitchFamily="34" charset="0"/>
              <a:buNone/>
              <a:defRPr sz="120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buFont typeface="Arial" panose="020B0604020202020204" pitchFamily="34" charset="0"/>
              <a:buNone/>
              <a:defRPr sz="120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AA3DD329-E799-4846-9C70-D1E459C52532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6740" name="Rectangle 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9525">
            <a:noFill/>
          </a:ln>
        </p:spPr>
      </p:sp>
      <p:sp>
        <p:nvSpPr>
          <p:cNvPr id="205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单击此处编辑母版文本样式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第二级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第三级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  <a:p>
            <a:pPr marL="1371600" marR="0" lvl="3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第四级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  <a:p>
            <a:pPr marL="1828800" marR="0" lvl="4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第五级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eaLnBrk="1" hangingPunct="1">
              <a:buFont typeface="Arial" panose="020B0604020202020204" pitchFamily="34" charset="0"/>
              <a:buNone/>
              <a:defRPr sz="120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5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/>
          <a:p>
            <a:pPr lvl="0" algn="r" eaLnBrk="1" hangingPunct="1">
              <a:buNone/>
            </a:pPr>
            <a:fld id="{9A0DB2DC-4C9A-4742-B13C-FB6460FD3503}" type="slidenum">
              <a:rPr lang="zh-CN" altLang="en-US" sz="1200" dirty="0"/>
            </a:fld>
            <a:endParaRPr lang="zh-CN" altLang="en-US" sz="120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3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4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5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6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7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8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9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0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2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3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4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5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6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7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8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9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0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A8D8E6-C8C7-4110-94EE-507477E36C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A8D8E6-C8C7-4110-94EE-507477E36C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A8D8E6-C8C7-4110-94EE-507477E36C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A8D8E6-C8C7-4110-94EE-507477E36C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A8D8E6-C8C7-4110-94EE-507477E36C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A8D8E6-C8C7-4110-94EE-507477E36C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A8D8E6-C8C7-4110-94EE-507477E36C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A8D8E6-C8C7-4110-94EE-507477E36C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A8D8E6-C8C7-4110-94EE-507477E36C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A8D8E6-C8C7-4110-94EE-507477E36C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A8D8E6-C8C7-4110-94EE-507477E36C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A8D8E6-C8C7-4110-94EE-507477E36C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A8D8E6-C8C7-4110-94EE-507477E36C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A8D8E6-C8C7-4110-94EE-507477E36C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A8D8E6-C8C7-4110-94EE-507477E36C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A8D8E6-C8C7-4110-94EE-507477E36C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A8D8E6-C8C7-4110-94EE-507477E36C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A8D8E6-C8C7-4110-94EE-507477E36C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A8D8E6-C8C7-4110-94EE-507477E36C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A8D8E6-C8C7-4110-94EE-507477E36C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A8D8E6-C8C7-4110-94EE-507477E36C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A8D8E6-C8C7-4110-94EE-507477E36C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A8D8E6-C8C7-4110-94EE-507477E36C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A8D8E6-C8C7-4110-94EE-507477E36C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A8D8E6-C8C7-4110-94EE-507477E36C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A8D8E6-C8C7-4110-94EE-507477E36C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A8D8E6-C8C7-4110-94EE-507477E36C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A8D8E6-C8C7-4110-94EE-507477E36C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A8D8E6-C8C7-4110-94EE-507477E36C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A8D8E6-C8C7-4110-94EE-507477E36C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A8D8E6-C8C7-4110-94EE-507477E36C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A8D8E6-C8C7-4110-94EE-507477E36C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A8D8E6-C8C7-4110-94EE-507477E36C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A8D8E6-C8C7-4110-94EE-507477E36C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A8D8E6-C8C7-4110-94EE-507477E36C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A8D8E6-C8C7-4110-94EE-507477E36C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A8D8E6-C8C7-4110-94EE-507477E36C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A8D8E6-C8C7-4110-94EE-507477E36C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A8D8E6-C8C7-4110-94EE-507477E36C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A8D8E6-C8C7-4110-94EE-507477E36C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A8D8E6-C8C7-4110-94EE-507477E36C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A8D8E6-C8C7-4110-94EE-507477E36C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A8D8E6-C8C7-4110-94EE-507477E36C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A8D8E6-C8C7-4110-94EE-507477E36C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A8D8E6-C8C7-4110-94EE-507477E36C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A8D8E6-C8C7-4110-94EE-507477E36C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A8D8E6-C8C7-4110-94EE-507477E36C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A8D8E6-C8C7-4110-94EE-507477E36C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A8D8E6-C8C7-4110-94EE-507477E36C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A8D8E6-C8C7-4110-94EE-507477E36C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A8D8E6-C8C7-4110-94EE-507477E36C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A8D8E6-C8C7-4110-94EE-507477E36C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A8D8E6-C8C7-4110-94EE-507477E36C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A8D8E6-C8C7-4110-94EE-507477E36C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A8D8E6-C8C7-4110-94EE-507477E36C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573" y="274651"/>
            <a:ext cx="2057454" cy="5851796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13" y="274651"/>
            <a:ext cx="6019957" cy="5851796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标题和内容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625" y="1122415"/>
            <a:ext cx="6858178" cy="2387711"/>
          </a:xfrm>
        </p:spPr>
        <p:txBody>
          <a:bodyPr anchor="b"/>
          <a:lstStyle>
            <a:lvl1pPr algn="ctr">
              <a:defRPr sz="5995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143625" y="3602205"/>
            <a:ext cx="6858178" cy="1655838"/>
          </a:xfrm>
        </p:spPr>
        <p:txBody>
          <a:bodyPr/>
          <a:lstStyle>
            <a:lvl1pPr marL="0" indent="0" algn="ctr">
              <a:buNone/>
              <a:defRPr sz="2400"/>
            </a:lvl1pPr>
            <a:lvl2pPr marL="456565" indent="0" algn="ctr">
              <a:buNone/>
              <a:defRPr sz="2000"/>
            </a:lvl2pPr>
            <a:lvl3pPr marL="913765" indent="0" algn="ctr">
              <a:buNone/>
              <a:defRPr sz="1800"/>
            </a:lvl3pPr>
            <a:lvl4pPr marL="1370330" indent="0" algn="ctr">
              <a:buNone/>
              <a:defRPr sz="1600"/>
            </a:lvl4pPr>
            <a:lvl5pPr marL="1826895" indent="0" algn="ctr">
              <a:buNone/>
              <a:defRPr sz="1600"/>
            </a:lvl5pPr>
            <a:lvl6pPr marL="2283460" indent="0" algn="ctr">
              <a:buNone/>
              <a:defRPr sz="1600"/>
            </a:lvl6pPr>
            <a:lvl7pPr marL="2740660" indent="0" algn="ctr">
              <a:buNone/>
              <a:defRPr sz="1600"/>
            </a:lvl7pPr>
            <a:lvl8pPr marL="3197225" indent="0" algn="ctr">
              <a:buNone/>
              <a:defRPr sz="1600"/>
            </a:lvl8pPr>
            <a:lvl9pPr marL="3654425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4E577-407E-4EE4-9515-4A7F5857F8A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5DC4E-BE01-42C6-A008-13650FE3F58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>
            <a:spLocks noChangeArrowheads="1"/>
          </p:cNvSpPr>
          <p:nvPr/>
        </p:nvSpPr>
        <p:spPr bwMode="auto">
          <a:xfrm>
            <a:off x="690563" y="220663"/>
            <a:ext cx="785813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宋体" panose="02010600030101010101" pitchFamily="2" charset="-122"/>
              </a:rPr>
              <a:t>✎ </a:t>
            </a: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657350" y="154546"/>
            <a:ext cx="4716082" cy="776289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280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知识架构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>
            <a:spLocks noChangeArrowheads="1"/>
          </p:cNvSpPr>
          <p:nvPr/>
        </p:nvSpPr>
        <p:spPr bwMode="auto">
          <a:xfrm>
            <a:off x="690563" y="220663"/>
            <a:ext cx="923925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3600" b="1" i="0" u="none" strike="noStrike" kern="1200" cap="none" spc="30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Wingdings" panose="05000000000000000000" pitchFamily="2" charset="2"/>
              </a:rPr>
              <a:t></a:t>
            </a:r>
            <a:r>
              <a:rPr kumimoji="0" lang="zh-CN" alt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宋体" panose="02010600030101010101" pitchFamily="2" charset="-122"/>
              </a:rPr>
              <a:t> </a:t>
            </a: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657350" y="154546"/>
            <a:ext cx="4716082" cy="776289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280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89271" y="260661"/>
            <a:ext cx="3628833" cy="527540"/>
          </a:xfrm>
        </p:spPr>
        <p:txBody>
          <a:bodyPr>
            <a:noAutofit/>
          </a:bodyPr>
          <a:lstStyle>
            <a:lvl1pPr algn="l">
              <a:defRPr sz="28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矩形 6"/>
          <p:cNvSpPr/>
          <p:nvPr userDrawn="1"/>
        </p:nvSpPr>
        <p:spPr>
          <a:xfrm>
            <a:off x="360050" y="260662"/>
            <a:ext cx="360050" cy="480075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52" tIns="45725" rIns="91452" bIns="45725" rtlCol="0" anchor="ctr"/>
          <a:lstStyle/>
          <a:p>
            <a:pPr algn="ctr"/>
            <a:endParaRPr lang="zh-CN" altLang="en-US" sz="100"/>
          </a:p>
        </p:txBody>
      </p:sp>
      <p:sp>
        <p:nvSpPr>
          <p:cNvPr id="8" name="矩形 7"/>
          <p:cNvSpPr/>
          <p:nvPr userDrawn="1"/>
        </p:nvSpPr>
        <p:spPr>
          <a:xfrm>
            <a:off x="535205" y="456712"/>
            <a:ext cx="290271" cy="387036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52" tIns="45725" rIns="91452" bIns="45725" rtlCol="0" anchor="ctr"/>
          <a:lstStyle/>
          <a:p>
            <a:pPr algn="ctr"/>
            <a:endParaRPr lang="zh-CN" altLang="en-US" sz="100">
              <a:gradFill>
                <a:gsLst>
                  <a:gs pos="0">
                    <a:srgbClr val="66CCFF"/>
                  </a:gs>
                  <a:gs pos="52000">
                    <a:schemeClr val="bg1"/>
                  </a:gs>
                  <a:gs pos="100000">
                    <a:srgbClr val="0070C0"/>
                  </a:gs>
                </a:gsLst>
                <a:lin ang="0" scaled="1"/>
              </a:gradFill>
            </a:endParaRPr>
          </a:p>
        </p:txBody>
      </p:sp>
      <p:cxnSp>
        <p:nvCxnSpPr>
          <p:cNvPr id="9" name="直接连接符 8"/>
          <p:cNvCxnSpPr/>
          <p:nvPr userDrawn="1"/>
        </p:nvCxnSpPr>
        <p:spPr>
          <a:xfrm>
            <a:off x="897486" y="811417"/>
            <a:ext cx="8355276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33" y="4407106"/>
            <a:ext cx="7772603" cy="1362138"/>
          </a:xfrm>
        </p:spPr>
        <p:txBody>
          <a:bodyPr anchor="t"/>
          <a:lstStyle>
            <a:lvl1pPr algn="l">
              <a:defRPr sz="5300" b="1" cap="all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33" y="2906849"/>
            <a:ext cx="7772603" cy="1500256"/>
          </a:xfrm>
        </p:spPr>
        <p:txBody>
          <a:bodyPr anchor="b"/>
          <a:lstStyle>
            <a:lvl1pPr marL="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1pPr>
            <a:lvl2pPr marL="609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165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765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365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5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565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6165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13" y="1600277"/>
            <a:ext cx="4038705" cy="4526173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321" y="1600277"/>
            <a:ext cx="4038705" cy="4526173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12" y="1535186"/>
            <a:ext cx="4040293" cy="63979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600" indent="0">
              <a:buNone/>
              <a:defRPr sz="2700" b="1"/>
            </a:lvl2pPr>
            <a:lvl3pPr marL="1219200" indent="0">
              <a:buNone/>
              <a:defRPr sz="2400" b="1"/>
            </a:lvl3pPr>
            <a:lvl4pPr marL="1828165" indent="0">
              <a:buNone/>
              <a:defRPr sz="2100" b="1"/>
            </a:lvl4pPr>
            <a:lvl5pPr marL="2437765" indent="0">
              <a:buNone/>
              <a:defRPr sz="2100" b="1"/>
            </a:lvl5pPr>
            <a:lvl6pPr marL="3047365" indent="0">
              <a:buNone/>
              <a:defRPr sz="2100" b="1"/>
            </a:lvl6pPr>
            <a:lvl7pPr marL="3656965" indent="0">
              <a:buNone/>
              <a:defRPr sz="2100" b="1"/>
            </a:lvl7pPr>
            <a:lvl8pPr marL="4266565" indent="0">
              <a:buNone/>
              <a:defRPr sz="2100" b="1"/>
            </a:lvl8pPr>
            <a:lvl9pPr marL="4876165" indent="0">
              <a:buNone/>
              <a:defRPr sz="21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12" y="2174976"/>
            <a:ext cx="4040293" cy="3951471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148" y="1535186"/>
            <a:ext cx="4041881" cy="63979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600" indent="0">
              <a:buNone/>
              <a:defRPr sz="2700" b="1"/>
            </a:lvl2pPr>
            <a:lvl3pPr marL="1219200" indent="0">
              <a:buNone/>
              <a:defRPr sz="2400" b="1"/>
            </a:lvl3pPr>
            <a:lvl4pPr marL="1828165" indent="0">
              <a:buNone/>
              <a:defRPr sz="2100" b="1"/>
            </a:lvl4pPr>
            <a:lvl5pPr marL="2437765" indent="0">
              <a:buNone/>
              <a:defRPr sz="2100" b="1"/>
            </a:lvl5pPr>
            <a:lvl6pPr marL="3047365" indent="0">
              <a:buNone/>
              <a:defRPr sz="2100" b="1"/>
            </a:lvl6pPr>
            <a:lvl7pPr marL="3656965" indent="0">
              <a:buNone/>
              <a:defRPr sz="2100" b="1"/>
            </a:lvl7pPr>
            <a:lvl8pPr marL="4266565" indent="0">
              <a:buNone/>
              <a:defRPr sz="2100" b="1"/>
            </a:lvl8pPr>
            <a:lvl9pPr marL="4876165" indent="0">
              <a:buNone/>
              <a:defRPr sz="21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148" y="2174976"/>
            <a:ext cx="4041881" cy="3951471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14" y="273062"/>
            <a:ext cx="3008392" cy="1162105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144" y="273063"/>
            <a:ext cx="5111883" cy="5853385"/>
          </a:xfrm>
        </p:spPr>
        <p:txBody>
          <a:bodyPr/>
          <a:lstStyle>
            <a:lvl1pPr>
              <a:defRPr sz="4300"/>
            </a:lvl1pPr>
            <a:lvl2pPr>
              <a:defRPr sz="3700"/>
            </a:lvl2pPr>
            <a:lvl3pPr>
              <a:defRPr sz="3200"/>
            </a:lvl3pPr>
            <a:lvl4pPr>
              <a:defRPr sz="2700"/>
            </a:lvl4pPr>
            <a:lvl5pPr>
              <a:defRPr sz="2700"/>
            </a:lvl5pPr>
            <a:lvl6pPr>
              <a:defRPr sz="2700"/>
            </a:lvl6pPr>
            <a:lvl7pPr>
              <a:defRPr sz="2700"/>
            </a:lvl7pPr>
            <a:lvl8pPr>
              <a:defRPr sz="2700"/>
            </a:lvl8pPr>
            <a:lvl9pPr>
              <a:defRPr sz="27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14" y="1435169"/>
            <a:ext cx="3008392" cy="4691280"/>
          </a:xfrm>
        </p:spPr>
        <p:txBody>
          <a:bodyPr/>
          <a:lstStyle>
            <a:lvl1pPr marL="0" indent="0">
              <a:buNone/>
              <a:defRPr sz="1900"/>
            </a:lvl1pPr>
            <a:lvl2pPr marL="609600" indent="0">
              <a:buNone/>
              <a:defRPr sz="1600"/>
            </a:lvl2pPr>
            <a:lvl3pPr marL="1219200" indent="0">
              <a:buNone/>
              <a:defRPr sz="1300"/>
            </a:lvl3pPr>
            <a:lvl4pPr marL="1828165" indent="0">
              <a:buNone/>
              <a:defRPr sz="1200"/>
            </a:lvl4pPr>
            <a:lvl5pPr marL="2437765" indent="0">
              <a:buNone/>
              <a:defRPr sz="1200"/>
            </a:lvl5pPr>
            <a:lvl6pPr marL="3047365" indent="0">
              <a:buNone/>
              <a:defRPr sz="1200"/>
            </a:lvl6pPr>
            <a:lvl7pPr marL="3656965" indent="0">
              <a:buNone/>
              <a:defRPr sz="1200"/>
            </a:lvl7pPr>
            <a:lvl8pPr marL="4266565" indent="0">
              <a:buNone/>
              <a:defRPr sz="1200"/>
            </a:lvl8pPr>
            <a:lvl9pPr marL="4876165" indent="0">
              <a:buNone/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335" y="4800823"/>
            <a:ext cx="5486543" cy="566765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335" y="612804"/>
            <a:ext cx="5486543" cy="4114991"/>
          </a:xfrm>
        </p:spPr>
        <p:txBody>
          <a:bodyPr/>
          <a:lstStyle>
            <a:lvl1pPr marL="0" indent="0">
              <a:buNone/>
              <a:defRPr sz="4300"/>
            </a:lvl1pPr>
            <a:lvl2pPr marL="609600" indent="0">
              <a:buNone/>
              <a:defRPr sz="3700"/>
            </a:lvl2pPr>
            <a:lvl3pPr marL="1219200" indent="0">
              <a:buNone/>
              <a:defRPr sz="3200"/>
            </a:lvl3pPr>
            <a:lvl4pPr marL="1828165" indent="0">
              <a:buNone/>
              <a:defRPr sz="2700"/>
            </a:lvl4pPr>
            <a:lvl5pPr marL="2437765" indent="0">
              <a:buNone/>
              <a:defRPr sz="2700"/>
            </a:lvl5pPr>
            <a:lvl6pPr marL="3047365" indent="0">
              <a:buNone/>
              <a:defRPr sz="2700"/>
            </a:lvl6pPr>
            <a:lvl7pPr marL="3656965" indent="0">
              <a:buNone/>
              <a:defRPr sz="2700"/>
            </a:lvl7pPr>
            <a:lvl8pPr marL="4266565" indent="0">
              <a:buNone/>
              <a:defRPr sz="2700"/>
            </a:lvl8pPr>
            <a:lvl9pPr marL="4876165" indent="0">
              <a:buNone/>
              <a:defRPr sz="27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335" y="5367588"/>
            <a:ext cx="5486543" cy="804900"/>
          </a:xfrm>
        </p:spPr>
        <p:txBody>
          <a:bodyPr/>
          <a:lstStyle>
            <a:lvl1pPr marL="0" indent="0">
              <a:buNone/>
              <a:defRPr sz="1900"/>
            </a:lvl1pPr>
            <a:lvl2pPr marL="609600" indent="0">
              <a:buNone/>
              <a:defRPr sz="1600"/>
            </a:lvl2pPr>
            <a:lvl3pPr marL="1219200" indent="0">
              <a:buNone/>
              <a:defRPr sz="1300"/>
            </a:lvl3pPr>
            <a:lvl4pPr marL="1828165" indent="0">
              <a:buNone/>
              <a:defRPr sz="1200"/>
            </a:lvl4pPr>
            <a:lvl5pPr marL="2437765" indent="0">
              <a:buNone/>
              <a:defRPr sz="1200"/>
            </a:lvl5pPr>
            <a:lvl6pPr marL="3047365" indent="0">
              <a:buNone/>
              <a:defRPr sz="1200"/>
            </a:lvl6pPr>
            <a:lvl7pPr marL="3656965" indent="0">
              <a:buNone/>
              <a:defRPr sz="1200"/>
            </a:lvl7pPr>
            <a:lvl8pPr marL="4266565" indent="0">
              <a:buNone/>
              <a:defRPr sz="1200"/>
            </a:lvl8pPr>
            <a:lvl9pPr marL="4876165" indent="0">
              <a:buNone/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5" Type="http://schemas.openxmlformats.org/officeDocument/2006/relationships/theme" Target="../theme/theme1.xml"/><Relationship Id="rId24" Type="http://schemas.microsoft.com/office/2007/relationships/hdphoto" Target="../media/image8.wdp"/><Relationship Id="rId23" Type="http://schemas.openxmlformats.org/officeDocument/2006/relationships/image" Target="../media/image7.png"/><Relationship Id="rId22" Type="http://schemas.openxmlformats.org/officeDocument/2006/relationships/image" Target="../media/image6.jpeg"/><Relationship Id="rId21" Type="http://schemas.openxmlformats.org/officeDocument/2006/relationships/image" Target="../media/image5.jpeg"/><Relationship Id="rId20" Type="http://schemas.microsoft.com/office/2007/relationships/hdphoto" Target="../media/image4.wdp"/><Relationship Id="rId2" Type="http://schemas.openxmlformats.org/officeDocument/2006/relationships/slideLayout" Target="../slideLayouts/slideLayout2.xml"/><Relationship Id="rId19" Type="http://schemas.openxmlformats.org/officeDocument/2006/relationships/image" Target="../media/image3.png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12" y="274651"/>
            <a:ext cx="8229815" cy="1143053"/>
          </a:xfrm>
          <a:prstGeom prst="rect">
            <a:avLst/>
          </a:prstGeom>
        </p:spPr>
        <p:txBody>
          <a:bodyPr vert="horz" lIns="121917" tIns="60958" rIns="121917" bIns="60958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12" y="1600277"/>
            <a:ext cx="8229815" cy="4526173"/>
          </a:xfrm>
          <a:prstGeom prst="rect">
            <a:avLst/>
          </a:prstGeom>
        </p:spPr>
        <p:txBody>
          <a:bodyPr vert="horz" lIns="121917" tIns="60958" rIns="121917" bIns="60958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12" y="6356645"/>
            <a:ext cx="2133656" cy="365142"/>
          </a:xfrm>
          <a:prstGeom prst="rect">
            <a:avLst/>
          </a:prstGeom>
        </p:spPr>
        <p:txBody>
          <a:bodyPr vert="horz" lIns="121917" tIns="60958" rIns="121917" bIns="60958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82" y="6356645"/>
            <a:ext cx="2895675" cy="365142"/>
          </a:xfrm>
          <a:prstGeom prst="rect">
            <a:avLst/>
          </a:prstGeom>
        </p:spPr>
        <p:txBody>
          <a:bodyPr vert="horz" lIns="121917" tIns="60958" rIns="121917" bIns="60958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372" y="6356645"/>
            <a:ext cx="2133656" cy="365142"/>
          </a:xfrm>
          <a:prstGeom prst="rect">
            <a:avLst/>
          </a:prstGeom>
        </p:spPr>
        <p:txBody>
          <a:bodyPr vert="horz" lIns="121917" tIns="60958" rIns="121917" bIns="60958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Picture 2" descr="C:\Users\Administrator\Desktop\图片1.jpg"/>
          <p:cNvPicPr>
            <a:picLocks noChangeAspect="1" noChangeArrowheads="1"/>
          </p:cNvPicPr>
          <p:nvPr/>
        </p:nvPicPr>
        <p:blipFill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0" y="-14235"/>
            <a:ext cx="9144239" cy="6872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327" y="0"/>
            <a:ext cx="9154757" cy="6874924"/>
          </a:xfrm>
          <a:prstGeom prst="rect">
            <a:avLst/>
          </a:prstGeom>
          <a:blipFill dpi="0" rotWithShape="1">
            <a:blip r:embed="rId22">
              <a:alphaModFix amt="29000"/>
              <a:duotone>
                <a:prstClr val="black"/>
                <a:srgbClr val="E4E4E4">
                  <a:tint val="45000"/>
                  <a:satMod val="400000"/>
                </a:srgbClr>
              </a:duotone>
            </a:blip>
            <a:srcRect/>
            <a:tile tx="0" ty="0" sx="100000" sy="100000" flip="none" algn="tl"/>
          </a:blipFill>
        </p:spPr>
      </p:pic>
      <p:pic>
        <p:nvPicPr>
          <p:cNvPr id="9" name="Picture 2" descr="C:\Users\Administrator\Desktop\图片1.png"/>
          <p:cNvPicPr>
            <a:picLocks noChangeAspect="1" noChangeArrowheads="1"/>
          </p:cNvPicPr>
          <p:nvPr/>
        </p:nvPicPr>
        <p:blipFill rotWithShape="1">
          <a:blip r:embed="rId23"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418"/>
          <a:stretch>
            <a:fillRect/>
          </a:stretch>
        </p:blipFill>
        <p:spPr bwMode="auto">
          <a:xfrm>
            <a:off x="0" y="0"/>
            <a:ext cx="9146620" cy="6856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txStyles>
    <p:titleStyle>
      <a:lvl1pPr algn="ctr" defTabSz="1219200" rtl="0" eaLnBrk="1" latinLnBrk="0" hangingPunct="1">
        <a:spcBef>
          <a:spcPct val="0"/>
        </a:spcBef>
        <a:buNone/>
        <a:defRPr sz="5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4300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–"/>
        <a:defRPr sz="3700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2965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2565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»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165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765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365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33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165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765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365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5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565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165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3.xml"/><Relationship Id="rId8" Type="http://schemas.openxmlformats.org/officeDocument/2006/relationships/image" Target="../media/image16.png"/><Relationship Id="rId7" Type="http://schemas.openxmlformats.org/officeDocument/2006/relationships/image" Target="../media/image15.png"/><Relationship Id="rId6" Type="http://schemas.openxmlformats.org/officeDocument/2006/relationships/image" Target="../media/image14.png"/><Relationship Id="rId5" Type="http://schemas.openxmlformats.org/officeDocument/2006/relationships/image" Target="../media/image13.jpeg"/><Relationship Id="rId4" Type="http://schemas.openxmlformats.org/officeDocument/2006/relationships/image" Target="../media/image12.jpeg"/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0" Type="http://schemas.openxmlformats.org/officeDocument/2006/relationships/notesSlide" Target="../notesSlides/notesSlide1.xml"/><Relationship Id="rId1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6.emf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7.emf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8.emf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9.emf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0.emf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1.emf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2.emf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3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4.emf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5.emf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6.emf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7.emf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8.emf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9.emf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0.emf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1.em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2.emf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3.emf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4.emf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5.emf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6.emf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7.emf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8.emf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9.emf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5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0.emf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1.emf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2.emf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3.emf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4.emf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5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6.emf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9.emf"/><Relationship Id="rId1" Type="http://schemas.openxmlformats.org/officeDocument/2006/relationships/tags" Target="../tags/tag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14.xml"/><Relationship Id="rId2" Type="http://schemas.openxmlformats.org/officeDocument/2006/relationships/image" Target="../media/image18.jpeg"/><Relationship Id="rId1" Type="http://schemas.openxmlformats.org/officeDocument/2006/relationships/image" Target="../media/image17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14.xml"/><Relationship Id="rId2" Type="http://schemas.openxmlformats.org/officeDocument/2006/relationships/image" Target="../media/image18.jpeg"/><Relationship Id="rId1" Type="http://schemas.openxmlformats.org/officeDocument/2006/relationships/image" Target="../media/image17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hemeOverride" Target="../theme/themeOverride3.xml"/><Relationship Id="rId1" Type="http://schemas.openxmlformats.org/officeDocument/2006/relationships/tags" Target="../tags/tag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0.emf"/><Relationship Id="rId1" Type="http://schemas.openxmlformats.org/officeDocument/2006/relationships/oleObject" Target="../embeddings/oleObject1.bin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2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1.emf"/><Relationship Id="rId1" Type="http://schemas.openxmlformats.org/officeDocument/2006/relationships/oleObject" Target="../embeddings/oleObject2.bin"/></Relationships>
</file>

<file path=ppt/slides/_rels/slide64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3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2.emf"/><Relationship Id="rId1" Type="http://schemas.openxmlformats.org/officeDocument/2006/relationships/oleObject" Target="../embeddings/oleObject3.bin"/></Relationships>
</file>

<file path=ppt/slides/_rels/slide65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4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3.emf"/><Relationship Id="rId1" Type="http://schemas.openxmlformats.org/officeDocument/2006/relationships/oleObject" Target="../embeddings/oleObject4.bin"/></Relationships>
</file>

<file path=ppt/slides/_rels/slide66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5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4.emf"/><Relationship Id="rId1" Type="http://schemas.openxmlformats.org/officeDocument/2006/relationships/oleObject" Target="../embeddings/oleObject5.bin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6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2.emf"/><Relationship Id="rId1" Type="http://schemas.openxmlformats.org/officeDocument/2006/relationships/oleObject" Target="../embeddings/oleObject6.bin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7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5.emf"/><Relationship Id="rId1" Type="http://schemas.openxmlformats.org/officeDocument/2006/relationships/oleObject" Target="../embeddings/oleObject7.bin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8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6.emf"/><Relationship Id="rId1" Type="http://schemas.openxmlformats.org/officeDocument/2006/relationships/oleObject" Target="../embeddings/oleObject8.bin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9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7.emf"/><Relationship Id="rId1" Type="http://schemas.openxmlformats.org/officeDocument/2006/relationships/oleObject" Target="../embeddings/oleObject9.bin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0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3.emf"/><Relationship Id="rId1" Type="http://schemas.openxmlformats.org/officeDocument/2006/relationships/oleObject" Target="../embeddings/oleObject10.bin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1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8.emf"/><Relationship Id="rId1" Type="http://schemas.openxmlformats.org/officeDocument/2006/relationships/oleObject" Target="../embeddings/oleObject11.bin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14.xml"/><Relationship Id="rId2" Type="http://schemas.openxmlformats.org/officeDocument/2006/relationships/image" Target="../media/image29.jpeg"/><Relationship Id="rId1" Type="http://schemas.openxmlformats.org/officeDocument/2006/relationships/image" Target="../media/image17.pn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0.emf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1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2.emf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3.emf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4.emf"/></Relationships>
</file>

<file path=ppt/slides/_rels/slide9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14.xml"/><Relationship Id="rId2" Type="http://schemas.openxmlformats.org/officeDocument/2006/relationships/image" Target="../media/image29.jpeg"/><Relationship Id="rId1" Type="http://schemas.openxmlformats.org/officeDocument/2006/relationships/image" Target="../media/image17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5.png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19108" y="5587200"/>
            <a:ext cx="9199812" cy="808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"/>
          </a:p>
        </p:txBody>
      </p:sp>
      <p:sp>
        <p:nvSpPr>
          <p:cNvPr id="103" name="TextBox 7"/>
          <p:cNvSpPr>
            <a:spLocks noChangeArrowheads="1"/>
          </p:cNvSpPr>
          <p:nvPr/>
        </p:nvSpPr>
        <p:spPr bwMode="auto">
          <a:xfrm>
            <a:off x="6565656" y="922581"/>
            <a:ext cx="2705523" cy="5759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2">
                    <a:alpha val="70000"/>
                  </a:scheme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0" hangingPunct="0">
              <a:lnSpc>
                <a:spcPct val="150000"/>
              </a:lnSpc>
            </a:pPr>
            <a:r>
              <a:rPr lang="en-US" altLang="zh-CN" sz="2100" b="1" dirty="0">
                <a:solidFill>
                  <a:srgbClr val="006CB8"/>
                </a:solidFill>
                <a:latin typeface="+mn-ea"/>
              </a:rPr>
              <a:t>JavaScript</a:t>
            </a:r>
            <a:r>
              <a:rPr lang="zh-CN" altLang="en-US" sz="2100" b="1" dirty="0">
                <a:solidFill>
                  <a:srgbClr val="006CB8"/>
                </a:solidFill>
                <a:latin typeface="+mn-ea"/>
              </a:rPr>
              <a:t>程序设计</a:t>
            </a:r>
            <a:endParaRPr lang="zh-CN" altLang="en-US" sz="2100" b="1" dirty="0">
              <a:solidFill>
                <a:srgbClr val="006CB8"/>
              </a:solidFill>
              <a:latin typeface="+mn-ea"/>
            </a:endParaRPr>
          </a:p>
        </p:txBody>
      </p:sp>
      <p:sp>
        <p:nvSpPr>
          <p:cNvPr id="104" name="TextBox 7"/>
          <p:cNvSpPr>
            <a:spLocks noChangeArrowheads="1"/>
          </p:cNvSpPr>
          <p:nvPr/>
        </p:nvSpPr>
        <p:spPr bwMode="auto">
          <a:xfrm>
            <a:off x="3297433" y="4922813"/>
            <a:ext cx="3080807" cy="5530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2">
                    <a:alpha val="70000"/>
                  </a:scheme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0" hangingPunct="0"/>
            <a:r>
              <a:rPr lang="zh-CN" altLang="en-US" sz="3000" b="1" dirty="0">
                <a:solidFill>
                  <a:srgbClr val="006CB8"/>
                </a:solidFill>
                <a:latin typeface="+mj-ea"/>
                <a:ea typeface="+mj-ea"/>
                <a:sym typeface="微软雅黑" panose="020B0503020204020204" pitchFamily="34" charset="-122"/>
              </a:rPr>
              <a:t>               </a:t>
            </a:r>
            <a:endParaRPr lang="zh-CN" altLang="en-US" sz="3000" b="1" dirty="0">
              <a:solidFill>
                <a:srgbClr val="006CB8"/>
              </a:solidFill>
              <a:latin typeface="+mj-ea"/>
              <a:ea typeface="+mj-ea"/>
            </a:endParaRPr>
          </a:p>
        </p:txBody>
      </p:sp>
      <p:sp>
        <p:nvSpPr>
          <p:cNvPr id="106" name="圆角矩形 105"/>
          <p:cNvSpPr/>
          <p:nvPr/>
        </p:nvSpPr>
        <p:spPr>
          <a:xfrm>
            <a:off x="1886939" y="4368689"/>
            <a:ext cx="5439917" cy="504251"/>
          </a:xfrm>
          <a:prstGeom prst="roundRect">
            <a:avLst>
              <a:gd name="adj" fmla="val 4227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>
            <a:innerShdw blurRad="63500" dist="127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52" tIns="45725" rIns="91452" bIns="45725" rtlCol="0" anchor="ctr"/>
          <a:lstStyle/>
          <a:p>
            <a:pPr algn="ctr"/>
            <a:endParaRPr lang="zh-CN" altLang="en-US" sz="100" dirty="0"/>
          </a:p>
        </p:txBody>
      </p:sp>
      <p:sp>
        <p:nvSpPr>
          <p:cNvPr id="107" name="TextBox 106"/>
          <p:cNvSpPr txBox="1"/>
          <p:nvPr/>
        </p:nvSpPr>
        <p:spPr>
          <a:xfrm>
            <a:off x="4468918" y="4430349"/>
            <a:ext cx="281305" cy="106680"/>
          </a:xfrm>
          <a:prstGeom prst="rect">
            <a:avLst/>
          </a:prstGeom>
          <a:noFill/>
        </p:spPr>
        <p:txBody>
          <a:bodyPr wrap="none" lIns="91452" tIns="45725" rIns="91452" bIns="45725" rtlCol="0">
            <a:spAutoFit/>
          </a:bodyPr>
          <a:lstStyle/>
          <a:p>
            <a:pPr algn="ctr"/>
            <a:r>
              <a:rPr lang="en-US" altLang="zh-CN" sz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JavaScript</a:t>
            </a:r>
            <a:r>
              <a:rPr lang="zh-CN" altLang="en-US" sz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课程组</a:t>
            </a:r>
            <a:endParaRPr lang="zh-CN" altLang="en-US" sz="1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08" name="组合 107"/>
          <p:cNvGrpSpPr/>
          <p:nvPr/>
        </p:nvGrpSpPr>
        <p:grpSpPr>
          <a:xfrm>
            <a:off x="1726502" y="4340170"/>
            <a:ext cx="720098" cy="574842"/>
            <a:chOff x="899592" y="2377261"/>
            <a:chExt cx="720079" cy="57461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09" name="圆角矩形 108"/>
            <p:cNvSpPr/>
            <p:nvPr/>
          </p:nvSpPr>
          <p:spPr>
            <a:xfrm>
              <a:off x="899592" y="2377261"/>
              <a:ext cx="720079" cy="574619"/>
            </a:xfrm>
            <a:prstGeom prst="roundRect">
              <a:avLst>
                <a:gd name="adj" fmla="val 42270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rgbClr val="C00000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10" name="圆角矩形 109"/>
            <p:cNvSpPr/>
            <p:nvPr/>
          </p:nvSpPr>
          <p:spPr>
            <a:xfrm>
              <a:off x="920241" y="2397813"/>
              <a:ext cx="681258" cy="533516"/>
            </a:xfrm>
            <a:prstGeom prst="roundRect">
              <a:avLst>
                <a:gd name="adj" fmla="val 42270"/>
              </a:avLst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rgbClr val="C00000"/>
                </a:solidFill>
                <a:ea typeface="微软雅黑" panose="020B0503020204020204" pitchFamily="34" charset="-122"/>
              </a:endParaRPr>
            </a:p>
          </p:txBody>
        </p:sp>
      </p:grpSp>
      <p:pic>
        <p:nvPicPr>
          <p:cNvPr id="111" name="Picture 2" descr="C:\Users\Administrator\Desktop\手.png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 flipH="1">
            <a:off x="1607347" y="4440725"/>
            <a:ext cx="2959937" cy="2877434"/>
          </a:xfrm>
          <a:prstGeom prst="rect">
            <a:avLst/>
          </a:prstGeom>
          <a:noFill/>
        </p:spPr>
      </p:pic>
      <p:sp>
        <p:nvSpPr>
          <p:cNvPr id="112" name="TextBox 111"/>
          <p:cNvSpPr txBox="1"/>
          <p:nvPr/>
        </p:nvSpPr>
        <p:spPr>
          <a:xfrm>
            <a:off x="4581024" y="5468236"/>
            <a:ext cx="281940" cy="106680"/>
          </a:xfrm>
          <a:prstGeom prst="rect">
            <a:avLst/>
          </a:prstGeom>
          <a:noFill/>
        </p:spPr>
        <p:txBody>
          <a:bodyPr wrap="none" lIns="91452" tIns="45725" rIns="91452" bIns="45725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                         </a:t>
            </a:r>
            <a:endParaRPr lang="zh-CN" altLang="en-US" sz="1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53" name="Picture 16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857" y="1646643"/>
            <a:ext cx="1435114" cy="9527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4" name="Picture 16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6485" y="1648781"/>
            <a:ext cx="1540158" cy="9527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5" name="Picture 16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07520" y="1648555"/>
            <a:ext cx="1428643" cy="9532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6" name="Picture 168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1562" y="1648555"/>
            <a:ext cx="1538028" cy="9532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7" name="Picture 169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2328" y="1648555"/>
            <a:ext cx="1588375" cy="9532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8" name="Picture 170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5634" y="1646643"/>
            <a:ext cx="1654080" cy="9527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矩形 18"/>
          <p:cNvSpPr/>
          <p:nvPr/>
        </p:nvSpPr>
        <p:spPr>
          <a:xfrm>
            <a:off x="2010523" y="3264318"/>
            <a:ext cx="5132238" cy="783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eaLnBrk="0" hangingPunct="0">
              <a:lnSpc>
                <a:spcPct val="150000"/>
              </a:lnSpc>
              <a:spcBef>
                <a:spcPct val="0"/>
              </a:spcBef>
              <a:defRPr/>
            </a:pPr>
            <a:r>
              <a:rPr lang="zh-CN" altLang="en-US" sz="3000" b="1" dirty="0">
                <a:solidFill>
                  <a:srgbClr val="006CB8"/>
                </a:solidFill>
                <a:latin typeface="+mn-ea"/>
              </a:rPr>
              <a:t>第一</a:t>
            </a:r>
            <a:r>
              <a:rPr lang="zh-CN" altLang="en-US" sz="3000" b="1">
                <a:solidFill>
                  <a:srgbClr val="006CB8"/>
                </a:solidFill>
                <a:latin typeface="+mn-ea"/>
              </a:rPr>
              <a:t>章 JavaScript基础语法</a:t>
            </a:r>
            <a:endParaRPr lang="zh-CN" altLang="en-US" sz="3000" b="1">
              <a:solidFill>
                <a:srgbClr val="006CB8"/>
              </a:solidFill>
              <a:latin typeface="+mn-ea"/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06" y="1017922"/>
            <a:ext cx="1492719" cy="2835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-4.78691E-6 L 0.575 -4.78691E-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750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75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4.93827E-6 L 0.58351 4.93827E-6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16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000"/>
                            </p:stCondLst>
                            <p:childTnLst>
                              <p:par>
                                <p:cTn id="30" presetID="34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31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32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33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34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35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" grpId="1"/>
      <p:bldP spid="107" grpId="0"/>
      <p:bldP spid="11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标题 1"/>
          <p:cNvSpPr>
            <a:spLocks noGrp="1"/>
          </p:cNvSpPr>
          <p:nvPr>
            <p:ph type="title"/>
          </p:nvPr>
        </p:nvSpPr>
        <p:spPr>
          <a:xfrm>
            <a:off x="889271" y="260661"/>
            <a:ext cx="4205243" cy="527540"/>
          </a:xfrm>
          <a:noFill/>
          <a:ln>
            <a:noFill/>
          </a:ln>
        </p:spPr>
        <p:txBody>
          <a:bodyPr anchor="ctr" anchorCtr="0"/>
          <a:lstStyle/>
          <a:p>
            <a:r>
              <a:rPr lang="en-US" altLang="zh-CN" b="1" dirty="0" smtClean="0"/>
              <a:t>2. JavaScript </a:t>
            </a:r>
            <a:r>
              <a:rPr lang="zh-CN" altLang="en-US" b="1" dirty="0" smtClean="0"/>
              <a:t>有何特点</a:t>
            </a:r>
            <a:endParaRPr lang="zh-CN" altLang="en-US" b="1" dirty="0"/>
          </a:p>
        </p:txBody>
      </p:sp>
      <p:sp>
        <p:nvSpPr>
          <p:cNvPr id="13" name="矩形 38"/>
          <p:cNvSpPr>
            <a:spLocks noChangeArrowheads="1"/>
          </p:cNvSpPr>
          <p:nvPr/>
        </p:nvSpPr>
        <p:spPr bwMode="auto">
          <a:xfrm>
            <a:off x="250825" y="1273175"/>
            <a:ext cx="84296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457200" marR="0" lvl="0" indent="-4572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defRPr/>
            </a:pPr>
            <a:r>
              <a:rPr kumimoji="0" lang="en-US" altLang="zh-CN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3</a:t>
            </a:r>
            <a:r>
              <a:rPr kumimoji="0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）</a:t>
            </a:r>
            <a:r>
              <a:rPr kumimoji="0" lang="en-US" altLang="zh-CN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JavaScript</a:t>
            </a:r>
            <a:r>
              <a:rPr kumimoji="0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的特点</a:t>
            </a:r>
            <a:r>
              <a:rPr kumimoji="0" lang="en-US" altLang="zh-CN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——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支持面向对象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361950" y="1947863"/>
            <a:ext cx="8407400" cy="3170099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zh-CN" sz="2000" dirty="0">
                <a:latin typeface="+mn-ea"/>
                <a:ea typeface="+mn-ea"/>
              </a:rPr>
              <a:t>面向对象是软件开发中的一种重要的编程思想，其优点非常多。</a:t>
            </a:r>
            <a:endParaRPr lang="en-US" altLang="zh-CN" sz="2000" dirty="0">
              <a:latin typeface="+mn-ea"/>
              <a:ea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+mn-ea"/>
                <a:ea typeface="+mn-ea"/>
              </a:rPr>
              <a:t>基于面向对象思想诞生了许多优秀的库和框架，可以使</a:t>
            </a:r>
            <a:r>
              <a:rPr lang="en-US" altLang="zh-CN" sz="2000" dirty="0">
                <a:latin typeface="+mn-ea"/>
                <a:ea typeface="+mn-ea"/>
              </a:rPr>
              <a:t>JavaScript</a:t>
            </a:r>
            <a:r>
              <a:rPr lang="zh-CN" altLang="en-US" sz="2000" dirty="0">
                <a:latin typeface="+mn-ea"/>
                <a:ea typeface="+mn-ea"/>
              </a:rPr>
              <a:t>开发变得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快捷</a:t>
            </a:r>
            <a:r>
              <a:rPr lang="zh-CN" altLang="en-US" sz="2000" dirty="0">
                <a:latin typeface="+mn-ea"/>
                <a:ea typeface="+mn-ea"/>
              </a:rPr>
              <a:t>和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高效</a:t>
            </a:r>
            <a:r>
              <a:rPr lang="zh-CN" altLang="en-US" sz="2000" dirty="0">
                <a:latin typeface="+mn-ea"/>
                <a:ea typeface="+mn-ea"/>
              </a:rPr>
              <a:t>，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降低</a:t>
            </a:r>
            <a:r>
              <a:rPr lang="zh-CN" altLang="en-US" sz="2000" dirty="0">
                <a:latin typeface="+mn-ea"/>
                <a:ea typeface="+mn-ea"/>
              </a:rPr>
              <a:t>了开发成本。</a:t>
            </a:r>
            <a:endParaRPr lang="en-US" altLang="zh-CN" sz="2000" dirty="0">
              <a:latin typeface="+mn-ea"/>
              <a:ea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+mn-ea"/>
                <a:ea typeface="+mn-ea"/>
              </a:rPr>
              <a:t>举例：</a:t>
            </a:r>
            <a:r>
              <a:rPr lang="zh-CN" altLang="zh-CN" sz="2000" dirty="0">
                <a:latin typeface="+mn-ea"/>
                <a:ea typeface="+mn-ea"/>
              </a:rPr>
              <a:t>除了经典的</a:t>
            </a:r>
            <a:r>
              <a:rPr lang="en-US" altLang="zh-CN" sz="2000" dirty="0">
                <a:latin typeface="+mn-ea"/>
                <a:ea typeface="+mn-ea"/>
              </a:rPr>
              <a:t>JavaScript</a:t>
            </a:r>
            <a:r>
              <a:rPr lang="zh-CN" altLang="zh-CN" sz="2000" dirty="0">
                <a:latin typeface="+mn-ea"/>
                <a:ea typeface="+mn-ea"/>
              </a:rPr>
              <a:t>库</a:t>
            </a:r>
            <a:r>
              <a:rPr lang="zh-CN" altLang="en-US" sz="2000" dirty="0">
                <a:latin typeface="+mn-ea"/>
                <a:ea typeface="+mn-ea"/>
              </a:rPr>
              <a:t>，又诞生了</a:t>
            </a:r>
            <a:r>
              <a:rPr lang="en-US" altLang="zh-CN" sz="2000" dirty="0">
                <a:latin typeface="+mn-ea"/>
                <a:ea typeface="+mn-ea"/>
              </a:rPr>
              <a:t>Bootstrap</a:t>
            </a:r>
            <a:r>
              <a:rPr lang="zh-CN" altLang="en-US" sz="2000" dirty="0">
                <a:latin typeface="+mn-ea"/>
                <a:ea typeface="+mn-ea"/>
              </a:rPr>
              <a:t>、</a:t>
            </a:r>
            <a:r>
              <a:rPr lang="en-US" altLang="zh-CN" sz="2000" dirty="0">
                <a:latin typeface="+mn-ea"/>
                <a:ea typeface="+mn-ea"/>
              </a:rPr>
              <a:t>AngularJS</a:t>
            </a:r>
            <a:r>
              <a:rPr lang="zh-CN" altLang="en-US" sz="2000" dirty="0">
                <a:latin typeface="+mn-ea"/>
                <a:ea typeface="+mn-ea"/>
              </a:rPr>
              <a:t>、</a:t>
            </a:r>
            <a:r>
              <a:rPr lang="en-US" altLang="zh-CN" sz="2000" dirty="0" smtClean="0">
                <a:latin typeface="+mn-ea"/>
                <a:ea typeface="+mn-ea"/>
              </a:rPr>
              <a:t>Vue.js</a:t>
            </a:r>
            <a:r>
              <a:rPr lang="zh-CN" altLang="en-US" sz="2000" dirty="0" smtClean="0">
                <a:latin typeface="+mn-ea"/>
                <a:ea typeface="+mn-ea"/>
              </a:rPr>
              <a:t>、</a:t>
            </a:r>
            <a:r>
              <a:rPr lang="en-US" altLang="zh-CN" sz="2000" dirty="0" smtClean="0">
                <a:latin typeface="+mn-ea"/>
                <a:ea typeface="+mn-ea"/>
              </a:rPr>
              <a:t>React</a:t>
            </a:r>
            <a:r>
              <a:rPr lang="zh-CN" altLang="en-US" sz="2000" dirty="0" smtClean="0">
                <a:latin typeface="+mn-ea"/>
                <a:ea typeface="+mn-ea"/>
              </a:rPr>
              <a:t>等</a:t>
            </a:r>
            <a:r>
              <a:rPr lang="zh-CN" altLang="en-US" sz="2000" dirty="0">
                <a:latin typeface="+mn-ea"/>
                <a:ea typeface="+mn-ea"/>
              </a:rPr>
              <a:t>框架和工具。</a:t>
            </a:r>
            <a:endParaRPr lang="en-US" altLang="zh-CN" sz="2000" dirty="0">
              <a:latin typeface="+mn-ea"/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889248" y="260649"/>
            <a:ext cx="5411168" cy="527516"/>
          </a:xfrm>
        </p:spPr>
        <p:txBody>
          <a:bodyPr>
            <a:noAutofit/>
          </a:bodyPr>
          <a:lstStyle/>
          <a:p>
            <a:r>
              <a:rPr lang="en-US" altLang="zh-CN" sz="2400" b="1" dirty="0"/>
              <a:t>1.</a:t>
            </a:r>
            <a:r>
              <a:rPr lang="zh-CN" altLang="en-US" sz="2400" b="1" dirty="0"/>
              <a:t>函数的基本概念</a:t>
            </a:r>
            <a:endParaRPr lang="zh-CN" altLang="en-US" sz="2400" b="1" dirty="0"/>
          </a:p>
        </p:txBody>
      </p:sp>
      <p:sp>
        <p:nvSpPr>
          <p:cNvPr id="3" name="矩形 2"/>
          <p:cNvSpPr/>
          <p:nvPr/>
        </p:nvSpPr>
        <p:spPr bwMode="auto">
          <a:xfrm>
            <a:off x="575146" y="1340809"/>
            <a:ext cx="3810496" cy="339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76800" tIns="38400" rIns="76800" bIns="3840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768350" eaLnBrk="1" hangingPunct="1">
              <a:buFont typeface="+mj-lt"/>
              <a:defRPr/>
            </a:pPr>
            <a:r>
              <a:rPr lang="en-US" altLang="zh-CN" sz="17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</a:t>
            </a:r>
            <a:r>
              <a:rPr lang="zh-CN" altLang="en-US" sz="17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）函数定义</a:t>
            </a:r>
            <a:endParaRPr lang="zh-CN" altLang="en-US" sz="1700" b="1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737092" y="2204845"/>
            <a:ext cx="3810496" cy="339160"/>
          </a:xfrm>
          <a:prstGeom prst="rect">
            <a:avLst/>
          </a:prstGeom>
          <a:noFill/>
          <a:ln w="9525">
            <a:noFill/>
          </a:ln>
        </p:spPr>
        <p:txBody>
          <a:bodyPr wrap="square" lIns="76800" tIns="38400" rIns="76800" bIns="38400">
            <a:spAutoFit/>
          </a:bodyPr>
          <a:lstStyle/>
          <a:p>
            <a:pPr lvl="0" algn="l">
              <a:buClrTx/>
              <a:buSzTx/>
              <a:buFontTx/>
            </a:pPr>
            <a:r>
              <a:rPr lang="en-US" altLang="zh-CN" sz="17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【</a:t>
            </a:r>
            <a:r>
              <a:rPr lang="zh-CN" altLang="en-US" sz="17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案例</a:t>
            </a:r>
            <a:r>
              <a:rPr lang="en-US" altLang="zh-CN" sz="17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1.4.1】 </a:t>
            </a:r>
            <a:r>
              <a:rPr lang="zh-CN" altLang="en-US" sz="17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第一个</a:t>
            </a:r>
            <a:r>
              <a:rPr lang="en-US" altLang="zh-CN" sz="17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JavaScript</a:t>
            </a:r>
            <a:r>
              <a:rPr lang="zh-CN" altLang="en-US" sz="17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函数</a:t>
            </a:r>
            <a:endParaRPr lang="zh-CN" altLang="en-US" sz="17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8732" y="3212356"/>
            <a:ext cx="9789164" cy="176362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889248" y="260649"/>
            <a:ext cx="5411168" cy="527516"/>
          </a:xfrm>
        </p:spPr>
        <p:txBody>
          <a:bodyPr>
            <a:noAutofit/>
          </a:bodyPr>
          <a:lstStyle/>
          <a:p>
            <a:r>
              <a:rPr lang="en-US" altLang="zh-CN" sz="2400" b="1" dirty="0"/>
              <a:t>1.</a:t>
            </a:r>
            <a:r>
              <a:rPr lang="zh-CN" altLang="en-US" sz="2400" b="1" dirty="0"/>
              <a:t>函数的基本概念</a:t>
            </a:r>
            <a:endParaRPr lang="zh-CN" altLang="en-US" sz="2400" b="1" dirty="0"/>
          </a:p>
        </p:txBody>
      </p:sp>
      <p:sp>
        <p:nvSpPr>
          <p:cNvPr id="3" name="矩形 2"/>
          <p:cNvSpPr/>
          <p:nvPr/>
        </p:nvSpPr>
        <p:spPr bwMode="auto">
          <a:xfrm>
            <a:off x="575146" y="1340809"/>
            <a:ext cx="3810496" cy="339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76800" tIns="38400" rIns="76800" bIns="3840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768350" eaLnBrk="1" hangingPunct="1">
              <a:buFont typeface="+mj-lt"/>
              <a:defRPr/>
            </a:pPr>
            <a:r>
              <a:rPr lang="en-US" altLang="zh-CN" sz="17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</a:t>
            </a:r>
            <a:r>
              <a:rPr lang="zh-CN" altLang="en-US" sz="17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）函数定义</a:t>
            </a:r>
            <a:endParaRPr lang="zh-CN" altLang="en-US" sz="1700" b="1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899039" y="2241666"/>
            <a:ext cx="3810496" cy="339160"/>
          </a:xfrm>
          <a:prstGeom prst="rect">
            <a:avLst/>
          </a:prstGeom>
          <a:noFill/>
          <a:ln w="9525">
            <a:noFill/>
          </a:ln>
        </p:spPr>
        <p:txBody>
          <a:bodyPr wrap="square" lIns="76800" tIns="38400" rIns="76800" bIns="38400">
            <a:spAutoFit/>
          </a:bodyPr>
          <a:lstStyle/>
          <a:p>
            <a:pPr lvl="0" algn="l">
              <a:buClrTx/>
              <a:buSzTx/>
              <a:buFontTx/>
            </a:pPr>
            <a:r>
              <a:rPr lang="en-US" altLang="zh-CN" sz="17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【</a:t>
            </a:r>
            <a:r>
              <a:rPr lang="zh-CN" altLang="en-US" sz="17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案例</a:t>
            </a:r>
            <a:r>
              <a:rPr lang="en-US" altLang="zh-CN" sz="17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1.4.2】 </a:t>
            </a:r>
            <a:r>
              <a:rPr lang="zh-CN" altLang="en-US" sz="17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同名函数</a:t>
            </a:r>
            <a:endParaRPr lang="zh-CN" altLang="en-US" sz="17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1223" y="2996507"/>
            <a:ext cx="8011092" cy="258321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889248" y="260649"/>
            <a:ext cx="5411168" cy="527516"/>
          </a:xfrm>
        </p:spPr>
        <p:txBody>
          <a:bodyPr>
            <a:noAutofit/>
          </a:bodyPr>
          <a:lstStyle/>
          <a:p>
            <a:r>
              <a:rPr lang="en-US" altLang="zh-CN" sz="2400" b="1" dirty="0"/>
              <a:t>1.</a:t>
            </a:r>
            <a:r>
              <a:rPr lang="zh-CN" altLang="en-US" sz="2400" b="1" dirty="0"/>
              <a:t>函数的基本概念</a:t>
            </a:r>
            <a:endParaRPr lang="zh-CN" altLang="en-US" sz="2400" b="1" dirty="0"/>
          </a:p>
        </p:txBody>
      </p:sp>
      <p:sp>
        <p:nvSpPr>
          <p:cNvPr id="3" name="矩形 2"/>
          <p:cNvSpPr/>
          <p:nvPr/>
        </p:nvSpPr>
        <p:spPr bwMode="auto">
          <a:xfrm>
            <a:off x="575146" y="1340809"/>
            <a:ext cx="3810496" cy="339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76800" tIns="38400" rIns="76800" bIns="3840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768350" eaLnBrk="1" hangingPunct="1">
              <a:buFont typeface="+mj-lt"/>
              <a:defRPr/>
            </a:pPr>
            <a:r>
              <a:rPr lang="en-US" altLang="zh-CN" sz="17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</a:t>
            </a:r>
            <a:r>
              <a:rPr lang="zh-CN" altLang="en-US" sz="17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）函数定义</a:t>
            </a:r>
            <a:endParaRPr lang="zh-CN" altLang="en-US" sz="1700" b="1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521086" y="2060733"/>
            <a:ext cx="8239721" cy="821343"/>
          </a:xfrm>
          <a:prstGeom prst="rect">
            <a:avLst/>
          </a:prstGeom>
          <a:noFill/>
          <a:ln w="9525">
            <a:noFill/>
          </a:ln>
        </p:spPr>
        <p:txBody>
          <a:bodyPr wrap="square" lIns="76800" tIns="38400" rIns="76800" bIns="38400">
            <a:spAutoFit/>
          </a:bodyPr>
          <a:lstStyle/>
          <a:p>
            <a:pPr>
              <a:lnSpc>
                <a:spcPts val="2940"/>
              </a:lnSpc>
            </a:pPr>
            <a:r>
              <a:rPr lang="en-US" altLang="zh-CN" sz="17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      </a:t>
            </a:r>
            <a:r>
              <a:rPr lang="en-US" altLang="zh-CN" sz="1700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通过JavaScript函数构造器（Function</a:t>
            </a:r>
            <a:r>
              <a:rPr lang="en-US" altLang="zh-CN" sz="17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()）</a:t>
            </a:r>
            <a:r>
              <a:rPr lang="en-US" altLang="zh-CN" sz="1700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实例化来定义函数,前面定义各种变量，最后定义函数的返回值或者是输出，通常情况下这种函数</a:t>
            </a:r>
            <a:r>
              <a:rPr lang="en-US" altLang="zh-CN" sz="17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不太常用</a:t>
            </a:r>
            <a:r>
              <a:rPr lang="en-US" altLang="zh-CN" sz="17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。</a:t>
            </a:r>
            <a:endParaRPr lang="en-US" altLang="zh-CN" sz="17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007110" y="3356610"/>
            <a:ext cx="4493260" cy="337185"/>
          </a:xfrm>
          <a:prstGeom prst="rect">
            <a:avLst/>
          </a:prstGeom>
          <a:noFill/>
          <a:ln w="9525">
            <a:noFill/>
          </a:ln>
        </p:spPr>
        <p:txBody>
          <a:bodyPr wrap="square" lIns="76800" tIns="38400" rIns="76800" bIns="38400">
            <a:spAutoFit/>
          </a:bodyPr>
          <a:lstStyle/>
          <a:p>
            <a:pPr lvl="0" algn="l">
              <a:buClrTx/>
              <a:buSzTx/>
              <a:buFontTx/>
            </a:pPr>
            <a:r>
              <a:rPr lang="en-US" altLang="zh-CN" sz="17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【</a:t>
            </a:r>
            <a:r>
              <a:rPr lang="zh-CN" altLang="en-US" sz="17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案例</a:t>
            </a:r>
            <a:r>
              <a:rPr lang="en-US" altLang="zh-CN" sz="17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1.4.3】 </a:t>
            </a:r>
            <a:r>
              <a:rPr lang="zh-CN" altLang="en-US" sz="17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使用函数构造器定义函数</a:t>
            </a:r>
            <a:endParaRPr lang="zh-CN" altLang="en-US" sz="17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53101" y="4148765"/>
            <a:ext cx="8344510" cy="242069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889248" y="260649"/>
            <a:ext cx="5411168" cy="527516"/>
          </a:xfrm>
        </p:spPr>
        <p:txBody>
          <a:bodyPr>
            <a:noAutofit/>
          </a:bodyPr>
          <a:lstStyle/>
          <a:p>
            <a:r>
              <a:rPr lang="en-US" altLang="zh-CN" sz="2400" b="1" dirty="0"/>
              <a:t>1.</a:t>
            </a:r>
            <a:r>
              <a:rPr lang="zh-CN" altLang="en-US" sz="2400" b="1" dirty="0"/>
              <a:t>函数的基本概念</a:t>
            </a:r>
            <a:endParaRPr lang="zh-CN" altLang="en-US" sz="2400" b="1" dirty="0"/>
          </a:p>
        </p:txBody>
      </p:sp>
      <p:sp>
        <p:nvSpPr>
          <p:cNvPr id="3" name="矩形 2"/>
          <p:cNvSpPr/>
          <p:nvPr/>
        </p:nvSpPr>
        <p:spPr bwMode="auto">
          <a:xfrm>
            <a:off x="575146" y="1340809"/>
            <a:ext cx="3810496" cy="339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76800" tIns="38400" rIns="76800" bIns="3840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768350" eaLnBrk="1" hangingPunct="1">
              <a:buFont typeface="+mj-lt"/>
              <a:defRPr/>
            </a:pPr>
            <a:r>
              <a:rPr lang="en-US" altLang="zh-CN" sz="17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</a:t>
            </a:r>
            <a:r>
              <a:rPr lang="zh-CN" altLang="en-US" sz="17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）函数调用</a:t>
            </a:r>
            <a:endParaRPr lang="zh-CN" altLang="en-US" sz="1700" b="1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736855" y="2292455"/>
            <a:ext cx="7695297" cy="821343"/>
          </a:xfrm>
          <a:prstGeom prst="rect">
            <a:avLst/>
          </a:prstGeom>
          <a:noFill/>
          <a:ln w="9525">
            <a:noFill/>
          </a:ln>
        </p:spPr>
        <p:txBody>
          <a:bodyPr wrap="square" lIns="76800" tIns="38400" rIns="76800" bIns="38400">
            <a:spAutoFit/>
          </a:bodyPr>
          <a:lstStyle/>
          <a:p>
            <a:pPr>
              <a:lnSpc>
                <a:spcPts val="2940"/>
              </a:lnSpc>
            </a:pPr>
            <a:r>
              <a:rPr lang="en-US" altLang="zh-CN" sz="17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      </a:t>
            </a:r>
            <a:r>
              <a:rPr lang="en-US" altLang="zh-CN" sz="1700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函数中的代码在函数被调用后执行，JavaScript</a:t>
            </a:r>
            <a:r>
              <a:rPr lang="en-US" altLang="zh-CN" sz="17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</a:t>
            </a:r>
            <a:r>
              <a:rPr lang="en-US" altLang="zh-CN" sz="1700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函数有</a:t>
            </a:r>
            <a:r>
              <a:rPr lang="en-US" altLang="zh-CN" sz="17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</a:t>
            </a:r>
            <a:r>
              <a:rPr lang="en-US" altLang="zh-CN" sz="17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4 </a:t>
            </a:r>
            <a:r>
              <a:rPr lang="en-US" altLang="zh-CN" sz="17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种调用方式</a:t>
            </a:r>
            <a:r>
              <a:rPr lang="en-US" altLang="zh-CN" sz="1700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，本节介绍</a:t>
            </a:r>
            <a:r>
              <a:rPr lang="en-US" altLang="zh-CN" sz="17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基本的函数调用格式</a:t>
            </a:r>
            <a:r>
              <a:rPr lang="zh-CN" altLang="en-US" sz="17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、函数作为对象方法调用</a:t>
            </a:r>
            <a:r>
              <a:rPr lang="zh-CN" altLang="en-US" sz="17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。</a:t>
            </a:r>
            <a:endParaRPr lang="zh-CN" altLang="en-US" sz="17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" grpId="0"/>
      <p:bldP spid="100" grpId="1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889248" y="260649"/>
            <a:ext cx="5411168" cy="527516"/>
          </a:xfrm>
        </p:spPr>
        <p:txBody>
          <a:bodyPr>
            <a:noAutofit/>
          </a:bodyPr>
          <a:lstStyle/>
          <a:p>
            <a:r>
              <a:rPr lang="en-US" altLang="zh-CN" sz="2400" b="1" dirty="0"/>
              <a:t>1.</a:t>
            </a:r>
            <a:r>
              <a:rPr lang="zh-CN" altLang="en-US" sz="2400" b="1" dirty="0"/>
              <a:t>函数的基本概念</a:t>
            </a:r>
            <a:endParaRPr lang="zh-CN" altLang="en-US" sz="2400" b="1" dirty="0"/>
          </a:p>
        </p:txBody>
      </p:sp>
      <p:sp>
        <p:nvSpPr>
          <p:cNvPr id="2" name="矩形 1"/>
          <p:cNvSpPr/>
          <p:nvPr/>
        </p:nvSpPr>
        <p:spPr bwMode="auto">
          <a:xfrm>
            <a:off x="575146" y="1340809"/>
            <a:ext cx="3810496" cy="339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76800" tIns="38400" rIns="76800" bIns="3840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768350" eaLnBrk="1" hangingPunct="1">
              <a:buFont typeface="+mj-lt"/>
              <a:defRPr/>
            </a:pPr>
            <a:r>
              <a:rPr lang="en-US" altLang="zh-CN" sz="17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</a:t>
            </a:r>
            <a:r>
              <a:rPr lang="zh-CN" altLang="en-US" sz="17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）函数调用</a:t>
            </a:r>
            <a:endParaRPr lang="zh-CN" altLang="en-US" sz="1700" b="1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683269" y="2204845"/>
            <a:ext cx="3810496" cy="339160"/>
          </a:xfrm>
          <a:prstGeom prst="rect">
            <a:avLst/>
          </a:prstGeom>
          <a:noFill/>
          <a:ln w="9525">
            <a:noFill/>
          </a:ln>
        </p:spPr>
        <p:txBody>
          <a:bodyPr wrap="square" lIns="76800" tIns="38400" rIns="76800" bIns="38400">
            <a:spAutoFit/>
          </a:bodyPr>
          <a:lstStyle/>
          <a:p>
            <a:pPr lvl="0" algn="l">
              <a:buClrTx/>
              <a:buSzTx/>
              <a:buFontTx/>
            </a:pPr>
            <a:r>
              <a:rPr lang="en-US" altLang="zh-CN" sz="17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【</a:t>
            </a:r>
            <a:r>
              <a:rPr lang="zh-CN" altLang="en-US" sz="17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案例</a:t>
            </a:r>
            <a:r>
              <a:rPr lang="en-US" altLang="zh-CN" sz="17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1.4.4】 </a:t>
            </a:r>
            <a:r>
              <a:rPr lang="zh-CN" altLang="en-US" sz="17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普通方式调用函数</a:t>
            </a:r>
            <a:endParaRPr lang="zh-CN" altLang="en-US" sz="17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6855" y="3212356"/>
            <a:ext cx="9164719" cy="194011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889248" y="260649"/>
            <a:ext cx="5411168" cy="527516"/>
          </a:xfrm>
        </p:spPr>
        <p:txBody>
          <a:bodyPr>
            <a:noAutofit/>
          </a:bodyPr>
          <a:lstStyle/>
          <a:p>
            <a:r>
              <a:rPr lang="en-US" altLang="zh-CN" sz="2400" b="1" dirty="0"/>
              <a:t>1.</a:t>
            </a:r>
            <a:r>
              <a:rPr lang="zh-CN" altLang="en-US" sz="2400" b="1" dirty="0"/>
              <a:t>函数的基本概念</a:t>
            </a:r>
            <a:endParaRPr lang="zh-CN" altLang="en-US" sz="2400" b="1" dirty="0"/>
          </a:p>
        </p:txBody>
      </p:sp>
      <p:sp>
        <p:nvSpPr>
          <p:cNvPr id="2" name="矩形 1"/>
          <p:cNvSpPr/>
          <p:nvPr/>
        </p:nvSpPr>
        <p:spPr bwMode="auto">
          <a:xfrm>
            <a:off x="575146" y="1340809"/>
            <a:ext cx="3810496" cy="339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76800" tIns="38400" rIns="76800" bIns="3840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768350" eaLnBrk="1" hangingPunct="1">
              <a:buFont typeface="+mj-lt"/>
              <a:defRPr/>
            </a:pPr>
            <a:r>
              <a:rPr lang="en-US" altLang="zh-CN" sz="17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</a:t>
            </a:r>
            <a:r>
              <a:rPr lang="zh-CN" altLang="en-US" sz="17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）函数调用</a:t>
            </a:r>
            <a:endParaRPr lang="zh-CN" altLang="en-US" sz="1700" b="1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574909" y="2060733"/>
            <a:ext cx="8258774" cy="1193240"/>
          </a:xfrm>
          <a:prstGeom prst="rect">
            <a:avLst/>
          </a:prstGeom>
          <a:noFill/>
          <a:ln w="9525">
            <a:noFill/>
          </a:ln>
        </p:spPr>
        <p:txBody>
          <a:bodyPr wrap="square" lIns="76800" tIns="38400" rIns="76800" bIns="38400">
            <a:spAutoFit/>
          </a:bodyPr>
          <a:lstStyle/>
          <a:p>
            <a:pPr>
              <a:lnSpc>
                <a:spcPts val="2940"/>
              </a:lnSpc>
            </a:pPr>
            <a:r>
              <a:rPr lang="en-US" altLang="zh-CN" sz="17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      </a:t>
            </a:r>
            <a:r>
              <a:rPr lang="en-US" altLang="zh-CN" sz="1700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在浏览器中的页面对象是浏览器窗口</a:t>
            </a:r>
            <a:r>
              <a:rPr lang="en-US" altLang="zh-CN" sz="17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(window </a:t>
            </a:r>
            <a:r>
              <a:rPr lang="en-US" altLang="zh-CN" sz="1700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对象</a:t>
            </a:r>
            <a:r>
              <a:rPr lang="en-US" altLang="zh-CN" sz="17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)，</a:t>
            </a:r>
            <a:r>
              <a:rPr lang="en-US" altLang="zh-CN" sz="1700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以上</a:t>
            </a:r>
            <a:r>
              <a:rPr lang="en-US" altLang="zh-CN" sz="17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函数会自动变为window对象的函数</a:t>
            </a:r>
            <a:r>
              <a:rPr lang="en-US" altLang="zh-CN" sz="1700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，因此使用myFunction</a:t>
            </a:r>
            <a:r>
              <a:rPr lang="en-US" altLang="zh-CN" sz="17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(5,6)</a:t>
            </a:r>
            <a:r>
              <a:rPr lang="en-US" altLang="zh-CN" sz="1700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和window.myFunction</a:t>
            </a:r>
            <a:r>
              <a:rPr lang="en-US" altLang="zh-CN" sz="17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(5,6)</a:t>
            </a:r>
            <a:r>
              <a:rPr lang="en-US" altLang="zh-CN" sz="1700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输出结果是一样的</a:t>
            </a:r>
            <a:r>
              <a:rPr lang="en-US" altLang="zh-CN" sz="17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。</a:t>
            </a:r>
            <a:endParaRPr lang="en-US" altLang="zh-CN" sz="17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28970" y="3356468"/>
            <a:ext cx="3810496" cy="339160"/>
          </a:xfrm>
          <a:prstGeom prst="rect">
            <a:avLst/>
          </a:prstGeom>
          <a:noFill/>
          <a:ln w="9525">
            <a:noFill/>
          </a:ln>
        </p:spPr>
        <p:txBody>
          <a:bodyPr wrap="square" lIns="76800" tIns="38400" rIns="76800" bIns="38400">
            <a:spAutoFit/>
          </a:bodyPr>
          <a:lstStyle/>
          <a:p>
            <a:pPr lvl="0" algn="l">
              <a:buClrTx/>
              <a:buSzTx/>
              <a:buFontTx/>
            </a:pPr>
            <a:r>
              <a:rPr lang="en-US" altLang="zh-CN" sz="17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【</a:t>
            </a:r>
            <a:r>
              <a:rPr lang="zh-CN" altLang="en-US" sz="17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案例</a:t>
            </a:r>
            <a:r>
              <a:rPr lang="en-US" altLang="zh-CN" sz="17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1.4.5】 </a:t>
            </a:r>
            <a:r>
              <a:rPr lang="zh-CN" altLang="en-US" sz="17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全局对象方式调用函数</a:t>
            </a:r>
            <a:endParaRPr lang="zh-CN" altLang="en-US" sz="17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9275" y="4322079"/>
            <a:ext cx="8410241" cy="173060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889248" y="260649"/>
            <a:ext cx="5411168" cy="527516"/>
          </a:xfrm>
        </p:spPr>
        <p:txBody>
          <a:bodyPr>
            <a:noAutofit/>
          </a:bodyPr>
          <a:lstStyle/>
          <a:p>
            <a:r>
              <a:rPr lang="en-US" altLang="zh-CN" sz="2400" b="1" dirty="0"/>
              <a:t>1.</a:t>
            </a:r>
            <a:r>
              <a:rPr lang="zh-CN" altLang="en-US" sz="2400" b="1" dirty="0"/>
              <a:t>函数的基本概念</a:t>
            </a:r>
            <a:endParaRPr lang="zh-CN" altLang="en-US" sz="2400" b="1" dirty="0"/>
          </a:p>
        </p:txBody>
      </p:sp>
      <p:sp>
        <p:nvSpPr>
          <p:cNvPr id="2" name="矩形 1"/>
          <p:cNvSpPr/>
          <p:nvPr/>
        </p:nvSpPr>
        <p:spPr bwMode="auto">
          <a:xfrm>
            <a:off x="575146" y="1340809"/>
            <a:ext cx="3810496" cy="339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76800" tIns="38400" rIns="76800" bIns="3840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768350" eaLnBrk="1" hangingPunct="1">
              <a:buFont typeface="+mj-lt"/>
              <a:defRPr/>
            </a:pPr>
            <a:r>
              <a:rPr lang="en-US" altLang="zh-CN" sz="17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</a:t>
            </a:r>
            <a:r>
              <a:rPr lang="zh-CN" altLang="en-US" sz="17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）函数参数</a:t>
            </a:r>
            <a:endParaRPr lang="zh-CN" altLang="en-US" sz="1700" b="1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466786" y="2204845"/>
            <a:ext cx="8394523" cy="1565137"/>
          </a:xfrm>
          <a:prstGeom prst="rect">
            <a:avLst/>
          </a:prstGeom>
          <a:noFill/>
          <a:ln w="9525">
            <a:noFill/>
          </a:ln>
        </p:spPr>
        <p:txBody>
          <a:bodyPr wrap="square" lIns="76800" tIns="38400" rIns="76800" bIns="38400">
            <a:spAutoFit/>
          </a:bodyPr>
          <a:lstStyle/>
          <a:p>
            <a:pPr>
              <a:lnSpc>
                <a:spcPts val="2940"/>
              </a:lnSpc>
            </a:pPr>
            <a:r>
              <a:rPr lang="en-US" altLang="zh-CN" sz="17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      </a:t>
            </a:r>
            <a:r>
              <a:rPr lang="en-US" altLang="zh-CN" sz="1700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JavaScript函数的参数与大多数其他语言的函数的参数有所不同</a:t>
            </a:r>
            <a:r>
              <a:rPr lang="en-US" altLang="zh-CN" sz="17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。</a:t>
            </a:r>
            <a:r>
              <a:rPr lang="en-US" altLang="zh-CN" sz="1700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JavaScript函数</a:t>
            </a:r>
            <a:r>
              <a:rPr lang="en-US" altLang="zh-CN" sz="17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不介意传递进来多少个参数，也不在乎传进来的参数是什么数据类型，当然也可以不传参数</a:t>
            </a:r>
            <a:r>
              <a:rPr lang="en-US" altLang="zh-CN" sz="17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。</a:t>
            </a:r>
            <a:r>
              <a:rPr lang="en-US" altLang="zh-CN" sz="1700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JavaScript中的函数定义并</a:t>
            </a:r>
            <a:r>
              <a:rPr lang="en-US" altLang="zh-CN" sz="17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未指定函数形参的类型</a:t>
            </a:r>
            <a:r>
              <a:rPr lang="en-US" altLang="zh-CN" sz="1700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，函数调用也</a:t>
            </a:r>
            <a:r>
              <a:rPr lang="en-US" altLang="zh-CN" sz="17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未对传入的实参值做任何类型检查</a:t>
            </a:r>
            <a:r>
              <a:rPr lang="en-US" altLang="zh-CN" sz="17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。</a:t>
            </a:r>
            <a:r>
              <a:rPr lang="en-US" altLang="zh-CN" sz="1700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实际上，JavaScript函数调用时甚至</a:t>
            </a:r>
            <a:r>
              <a:rPr lang="en-US" altLang="zh-CN" sz="17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不检查传入形参的个数</a:t>
            </a:r>
            <a:r>
              <a:rPr lang="en-US" altLang="zh-CN" sz="17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。</a:t>
            </a:r>
            <a:endParaRPr lang="en-US" altLang="zh-CN" sz="17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" grpId="0"/>
      <p:bldP spid="100" grpId="1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889248" y="260649"/>
            <a:ext cx="5411168" cy="527516"/>
          </a:xfrm>
        </p:spPr>
        <p:txBody>
          <a:bodyPr>
            <a:noAutofit/>
          </a:bodyPr>
          <a:lstStyle/>
          <a:p>
            <a:r>
              <a:rPr lang="en-US" altLang="zh-CN" sz="2400" b="1" dirty="0"/>
              <a:t>1.</a:t>
            </a:r>
            <a:r>
              <a:rPr lang="zh-CN" altLang="en-US" sz="2400" b="1" dirty="0"/>
              <a:t>函数的基本概念</a:t>
            </a:r>
            <a:endParaRPr lang="zh-CN" altLang="en-US" sz="2400" b="1" dirty="0"/>
          </a:p>
        </p:txBody>
      </p:sp>
      <p:sp>
        <p:nvSpPr>
          <p:cNvPr id="4" name="矩形 3"/>
          <p:cNvSpPr/>
          <p:nvPr/>
        </p:nvSpPr>
        <p:spPr bwMode="auto">
          <a:xfrm>
            <a:off x="575146" y="1340809"/>
            <a:ext cx="3810496" cy="339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76800" tIns="38400" rIns="76800" bIns="3840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768350" eaLnBrk="1" hangingPunct="1">
              <a:buFont typeface="+mj-lt"/>
              <a:defRPr/>
            </a:pPr>
            <a:r>
              <a:rPr lang="en-US" altLang="zh-CN" sz="17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</a:t>
            </a:r>
            <a:r>
              <a:rPr lang="zh-CN" altLang="en-US" sz="17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）函数参数</a:t>
            </a:r>
            <a:endParaRPr lang="zh-CN" altLang="en-US" sz="1700" b="1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845185" y="2132330"/>
            <a:ext cx="4265930" cy="337185"/>
          </a:xfrm>
          <a:prstGeom prst="rect">
            <a:avLst/>
          </a:prstGeom>
          <a:noFill/>
          <a:ln w="9525">
            <a:noFill/>
          </a:ln>
        </p:spPr>
        <p:txBody>
          <a:bodyPr wrap="square" lIns="76800" tIns="38400" rIns="76800" bIns="38400">
            <a:spAutoFit/>
          </a:bodyPr>
          <a:lstStyle/>
          <a:p>
            <a:pPr>
              <a:buClrTx/>
              <a:buSzTx/>
              <a:buFontTx/>
            </a:pPr>
            <a:r>
              <a:rPr lang="en-US" altLang="zh-CN" sz="17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【</a:t>
            </a:r>
            <a:r>
              <a:rPr lang="zh-CN" altLang="en-US" sz="17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案例</a:t>
            </a:r>
            <a:r>
              <a:rPr lang="en-US" altLang="zh-CN" sz="17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1.4.6】 </a:t>
            </a:r>
            <a:r>
              <a:rPr lang="zh-CN" altLang="en-US" sz="17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为函数传入不同参数类型</a:t>
            </a:r>
            <a:endParaRPr lang="zh-CN" altLang="en-US" sz="17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53101" y="2852395"/>
            <a:ext cx="8603624" cy="281112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889248" y="260649"/>
            <a:ext cx="5411168" cy="527516"/>
          </a:xfrm>
        </p:spPr>
        <p:txBody>
          <a:bodyPr>
            <a:noAutofit/>
          </a:bodyPr>
          <a:lstStyle/>
          <a:p>
            <a:r>
              <a:rPr lang="en-US" altLang="zh-CN" sz="2400" b="1" dirty="0"/>
              <a:t>1.</a:t>
            </a:r>
            <a:r>
              <a:rPr lang="zh-CN" altLang="en-US" sz="2400" b="1" dirty="0"/>
              <a:t>函数的基本概念</a:t>
            </a:r>
            <a:endParaRPr lang="zh-CN" altLang="en-US" sz="2400" b="1" dirty="0"/>
          </a:p>
        </p:txBody>
      </p:sp>
      <p:sp>
        <p:nvSpPr>
          <p:cNvPr id="2" name="矩形 1"/>
          <p:cNvSpPr/>
          <p:nvPr/>
        </p:nvSpPr>
        <p:spPr bwMode="auto">
          <a:xfrm>
            <a:off x="575146" y="1340809"/>
            <a:ext cx="3810496" cy="339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76800" tIns="38400" rIns="76800" bIns="3840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768350" eaLnBrk="1" hangingPunct="1">
              <a:buFont typeface="+mj-lt"/>
              <a:defRPr/>
            </a:pPr>
            <a:r>
              <a:rPr lang="en-US" altLang="zh-CN" sz="17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</a:t>
            </a:r>
            <a:r>
              <a:rPr lang="zh-CN" altLang="en-US" sz="17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）函数参数</a:t>
            </a:r>
            <a:endParaRPr lang="zh-CN" altLang="en-US" sz="1700" b="1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740903" y="2852395"/>
            <a:ext cx="3810496" cy="339160"/>
          </a:xfrm>
          <a:prstGeom prst="rect">
            <a:avLst/>
          </a:prstGeom>
          <a:noFill/>
          <a:ln w="9525">
            <a:noFill/>
          </a:ln>
        </p:spPr>
        <p:txBody>
          <a:bodyPr wrap="square" lIns="76800" tIns="38400" rIns="76800" bIns="38400">
            <a:spAutoFit/>
          </a:bodyPr>
          <a:lstStyle/>
          <a:p>
            <a:pPr lvl="0" algn="l">
              <a:buClrTx/>
              <a:buSzTx/>
              <a:buFontTx/>
            </a:pPr>
            <a:r>
              <a:rPr lang="en-US" altLang="zh-CN" sz="17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【</a:t>
            </a:r>
            <a:r>
              <a:rPr lang="zh-CN" altLang="en-US" sz="17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案例</a:t>
            </a:r>
            <a:r>
              <a:rPr lang="en-US" altLang="zh-CN" sz="17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1.4.7】 </a:t>
            </a:r>
            <a:r>
              <a:rPr lang="zh-CN" altLang="en-US" sz="17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函数实参比形参数量少</a:t>
            </a:r>
            <a:endParaRPr lang="zh-CN" altLang="en-US" sz="17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40665" y="1988994"/>
            <a:ext cx="7662907" cy="821343"/>
          </a:xfrm>
          <a:prstGeom prst="rect">
            <a:avLst/>
          </a:prstGeom>
          <a:noFill/>
          <a:ln w="9525">
            <a:noFill/>
          </a:ln>
        </p:spPr>
        <p:txBody>
          <a:bodyPr wrap="square" lIns="76800" tIns="38400" rIns="76800" bIns="38400">
            <a:spAutoFit/>
          </a:bodyPr>
          <a:lstStyle/>
          <a:p>
            <a:pPr>
              <a:lnSpc>
                <a:spcPts val="2940"/>
              </a:lnSpc>
            </a:pPr>
            <a:r>
              <a:rPr lang="zh-CN" altLang="en-US" sz="1700" dirty="0">
                <a:solidFill>
                  <a:schemeClr val="accent1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提示</a:t>
            </a:r>
            <a:r>
              <a:rPr lang="en-US" altLang="zh-CN" sz="17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：</a:t>
            </a:r>
            <a:r>
              <a:rPr lang="en-US" altLang="zh-CN" sz="1700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当实参比函数声明指定的形参个数要少时，剩下的形参都将设置为undefined值</a:t>
            </a:r>
            <a:r>
              <a:rPr lang="en-US" altLang="zh-CN" sz="17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。</a:t>
            </a:r>
            <a:endParaRPr lang="en-US" altLang="zh-CN" sz="17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3031" y="3860541"/>
            <a:ext cx="9445267" cy="19413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" grpId="0"/>
      <p:bldP spid="100" grpId="1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889248" y="260649"/>
            <a:ext cx="5411168" cy="527516"/>
          </a:xfrm>
        </p:spPr>
        <p:txBody>
          <a:bodyPr>
            <a:noAutofit/>
          </a:bodyPr>
          <a:lstStyle/>
          <a:p>
            <a:r>
              <a:rPr lang="en-US" altLang="zh-CN" sz="2400" b="1" dirty="0"/>
              <a:t>1.</a:t>
            </a:r>
            <a:r>
              <a:rPr lang="zh-CN" altLang="en-US" sz="2400" b="1" dirty="0"/>
              <a:t>函数的基本概念</a:t>
            </a:r>
            <a:endParaRPr lang="zh-CN" altLang="en-US" sz="2400" b="1" dirty="0"/>
          </a:p>
        </p:txBody>
      </p:sp>
      <p:sp>
        <p:nvSpPr>
          <p:cNvPr id="2" name="矩形 1"/>
          <p:cNvSpPr/>
          <p:nvPr/>
        </p:nvSpPr>
        <p:spPr bwMode="auto">
          <a:xfrm>
            <a:off x="575146" y="1340809"/>
            <a:ext cx="3810496" cy="339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76800" tIns="38400" rIns="76800" bIns="3840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768350" eaLnBrk="1" hangingPunct="1">
              <a:buFont typeface="+mj-lt"/>
              <a:defRPr/>
            </a:pPr>
            <a:r>
              <a:rPr lang="en-US" altLang="zh-CN" sz="17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</a:t>
            </a:r>
            <a:r>
              <a:rPr lang="zh-CN" altLang="en-US" sz="17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）函数参数</a:t>
            </a:r>
            <a:endParaRPr lang="zh-CN" altLang="en-US" sz="1700" b="1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574909" y="2060733"/>
            <a:ext cx="8193995" cy="821343"/>
          </a:xfrm>
          <a:prstGeom prst="rect">
            <a:avLst/>
          </a:prstGeom>
          <a:noFill/>
          <a:ln w="9525">
            <a:noFill/>
          </a:ln>
        </p:spPr>
        <p:txBody>
          <a:bodyPr wrap="square" lIns="76800" tIns="38400" rIns="76800" bIns="38400">
            <a:spAutoFit/>
          </a:bodyPr>
          <a:lstStyle/>
          <a:p>
            <a:pPr>
              <a:lnSpc>
                <a:spcPts val="2940"/>
              </a:lnSpc>
            </a:pPr>
            <a:r>
              <a:rPr lang="zh-CN" altLang="en-US" sz="1700" dirty="0">
                <a:solidFill>
                  <a:schemeClr val="accent1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提示</a:t>
            </a:r>
            <a:r>
              <a:rPr lang="zh-CN" altLang="en-US" sz="17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：当实参比形参个数要多时，剩下的实参没有办法直接获得，需要使用</a:t>
            </a:r>
            <a:r>
              <a:rPr lang="en-US" altLang="zh-CN" sz="17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arguments</a:t>
            </a:r>
            <a:r>
              <a:rPr lang="zh-CN" altLang="en-US" sz="17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对象。</a:t>
            </a:r>
            <a:endParaRPr lang="zh-CN" altLang="en-US" sz="17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28970" y="2852395"/>
            <a:ext cx="3810496" cy="339160"/>
          </a:xfrm>
          <a:prstGeom prst="rect">
            <a:avLst/>
          </a:prstGeom>
          <a:noFill/>
          <a:ln w="9525">
            <a:noFill/>
          </a:ln>
        </p:spPr>
        <p:txBody>
          <a:bodyPr wrap="square" lIns="76800" tIns="38400" rIns="76800" bIns="38400">
            <a:spAutoFit/>
          </a:bodyPr>
          <a:lstStyle/>
          <a:p>
            <a:pPr lvl="0" algn="l">
              <a:buClrTx/>
              <a:buSzTx/>
              <a:buFontTx/>
            </a:pPr>
            <a:r>
              <a:rPr lang="en-US" altLang="zh-CN" sz="17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【</a:t>
            </a:r>
            <a:r>
              <a:rPr lang="zh-CN" altLang="en-US" sz="17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案例</a:t>
            </a:r>
            <a:r>
              <a:rPr lang="en-US" altLang="zh-CN" sz="17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1.4.8】 </a:t>
            </a:r>
            <a:r>
              <a:rPr lang="zh-CN" altLang="en-US" sz="17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函数实参比形参数量多</a:t>
            </a:r>
            <a:endParaRPr lang="zh-CN" altLang="en-US" sz="17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53101" y="3572318"/>
            <a:ext cx="8486451" cy="314633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标题 1"/>
          <p:cNvSpPr>
            <a:spLocks noGrp="1"/>
          </p:cNvSpPr>
          <p:nvPr>
            <p:ph type="title"/>
          </p:nvPr>
        </p:nvSpPr>
        <p:spPr>
          <a:xfrm>
            <a:off x="889271" y="260661"/>
            <a:ext cx="4205243" cy="527540"/>
          </a:xfrm>
          <a:noFill/>
          <a:ln>
            <a:noFill/>
          </a:ln>
        </p:spPr>
        <p:txBody>
          <a:bodyPr anchor="ctr" anchorCtr="0"/>
          <a:lstStyle/>
          <a:p>
            <a:r>
              <a:rPr lang="en-US" altLang="zh-CN" b="1" dirty="0" smtClean="0"/>
              <a:t>3. JavaScript </a:t>
            </a:r>
            <a:r>
              <a:rPr lang="zh-CN" altLang="en-US" b="1" dirty="0" smtClean="0"/>
              <a:t>能做什么</a:t>
            </a:r>
            <a:endParaRPr lang="zh-CN" altLang="en-US" b="1" dirty="0"/>
          </a:p>
        </p:txBody>
      </p:sp>
      <p:sp>
        <p:nvSpPr>
          <p:cNvPr id="18" name="矩形 17"/>
          <p:cNvSpPr/>
          <p:nvPr/>
        </p:nvSpPr>
        <p:spPr>
          <a:xfrm>
            <a:off x="1116281" y="1701642"/>
            <a:ext cx="7220198" cy="439991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 smtClean="0">
                <a:latin typeface="+mn-ea"/>
                <a:ea typeface="+mn-ea"/>
              </a:rPr>
              <a:t>嵌入动态文本与</a:t>
            </a:r>
            <a:r>
              <a:rPr lang="en-US" altLang="zh-CN" sz="2000" dirty="0" smtClean="0">
                <a:latin typeface="+mn-ea"/>
                <a:ea typeface="+mn-ea"/>
              </a:rPr>
              <a:t>HTML</a:t>
            </a:r>
            <a:r>
              <a:rPr lang="zh-CN" altLang="en-US" sz="2000" dirty="0" smtClean="0">
                <a:latin typeface="+mn-ea"/>
                <a:ea typeface="+mn-ea"/>
              </a:rPr>
              <a:t>页面</a:t>
            </a:r>
            <a:endParaRPr lang="en-US" altLang="zh-CN" sz="2000" dirty="0" smtClean="0">
              <a:latin typeface="+mn-ea"/>
              <a:ea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 smtClean="0">
                <a:latin typeface="+mn-ea"/>
                <a:ea typeface="+mn-ea"/>
              </a:rPr>
              <a:t>对浏览器事件做出相应</a:t>
            </a:r>
            <a:endParaRPr lang="en-US" altLang="zh-CN" sz="2000" dirty="0" smtClean="0">
              <a:latin typeface="+mn-ea"/>
              <a:ea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 smtClean="0">
                <a:latin typeface="+mn-ea"/>
                <a:ea typeface="+mn-ea"/>
              </a:rPr>
              <a:t>读写</a:t>
            </a:r>
            <a:r>
              <a:rPr lang="en-US" altLang="zh-CN" sz="2000" dirty="0" smtClean="0">
                <a:latin typeface="+mn-ea"/>
                <a:ea typeface="+mn-ea"/>
              </a:rPr>
              <a:t>HTML</a:t>
            </a:r>
            <a:r>
              <a:rPr lang="zh-CN" altLang="en-US" sz="2000" dirty="0" smtClean="0">
                <a:latin typeface="+mn-ea"/>
                <a:ea typeface="+mn-ea"/>
              </a:rPr>
              <a:t>元素</a:t>
            </a:r>
            <a:endParaRPr lang="en-US" altLang="zh-CN" sz="2000" dirty="0" smtClean="0">
              <a:latin typeface="+mn-ea"/>
              <a:ea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 smtClean="0">
                <a:latin typeface="+mn-ea"/>
                <a:ea typeface="+mn-ea"/>
              </a:rPr>
              <a:t>在数据被提交到服务器之前验证数据</a:t>
            </a:r>
            <a:endParaRPr lang="en-US" altLang="zh-CN" sz="2000" dirty="0" smtClean="0">
              <a:latin typeface="+mn-ea"/>
              <a:ea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 smtClean="0">
                <a:latin typeface="+mn-ea"/>
                <a:ea typeface="+mn-ea"/>
              </a:rPr>
              <a:t>检测访客的浏览器信息</a:t>
            </a:r>
            <a:endParaRPr lang="en-US" altLang="zh-CN" sz="2000" dirty="0" smtClean="0">
              <a:latin typeface="+mn-ea"/>
              <a:ea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 smtClean="0">
                <a:latin typeface="+mn-ea"/>
                <a:ea typeface="+mn-ea"/>
              </a:rPr>
              <a:t>控制</a:t>
            </a:r>
            <a:r>
              <a:rPr lang="en-US" altLang="zh-CN" sz="2000" dirty="0" smtClean="0">
                <a:latin typeface="+mn-ea"/>
                <a:ea typeface="+mn-ea"/>
              </a:rPr>
              <a:t>cookies</a:t>
            </a:r>
            <a:r>
              <a:rPr lang="zh-CN" altLang="en-US" sz="2000" dirty="0" smtClean="0">
                <a:latin typeface="+mn-ea"/>
                <a:ea typeface="+mn-ea"/>
              </a:rPr>
              <a:t>，包括创建和修改等。</a:t>
            </a:r>
            <a:endParaRPr lang="en-US" altLang="zh-CN" sz="2000" dirty="0" smtClean="0">
              <a:latin typeface="+mn-ea"/>
              <a:ea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 smtClean="0">
                <a:latin typeface="+mn-ea"/>
                <a:ea typeface="+mn-ea"/>
              </a:rPr>
              <a:t>基于</a:t>
            </a:r>
            <a:r>
              <a:rPr lang="en-US" altLang="zh-CN" sz="2000" dirty="0" smtClean="0">
                <a:latin typeface="+mn-ea"/>
                <a:ea typeface="+mn-ea"/>
              </a:rPr>
              <a:t>node.js</a:t>
            </a:r>
            <a:r>
              <a:rPr lang="zh-CN" altLang="en-US" sz="2000" dirty="0" smtClean="0">
                <a:latin typeface="+mn-ea"/>
                <a:ea typeface="+mn-ea"/>
              </a:rPr>
              <a:t>技术进行服务器端编程。</a:t>
            </a:r>
            <a:endParaRPr lang="zh-CN" altLang="en-US" sz="2000" dirty="0">
              <a:latin typeface="+mn-ea"/>
              <a:ea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116280" y="1301532"/>
            <a:ext cx="634142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smtClean="0">
                <a:latin typeface="+mn-ea"/>
                <a:ea typeface="+mn-ea"/>
              </a:rPr>
              <a:t>JavaScript</a:t>
            </a:r>
            <a:r>
              <a:rPr lang="zh-CN" altLang="en-US" sz="2000" dirty="0" smtClean="0">
                <a:latin typeface="+mn-ea"/>
                <a:ea typeface="+mn-ea"/>
              </a:rPr>
              <a:t>日常用途可以归纳为下面几个主要方面：</a:t>
            </a:r>
            <a:endParaRPr lang="zh-CN" altLang="en-US" sz="2000" dirty="0">
              <a:latin typeface="+mn-ea"/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889248" y="260649"/>
            <a:ext cx="5411168" cy="527516"/>
          </a:xfrm>
        </p:spPr>
        <p:txBody>
          <a:bodyPr>
            <a:noAutofit/>
          </a:bodyPr>
          <a:lstStyle/>
          <a:p>
            <a:r>
              <a:rPr lang="en-US" altLang="zh-CN" sz="2400" b="1" dirty="0"/>
              <a:t>1.</a:t>
            </a:r>
            <a:r>
              <a:rPr lang="zh-CN" altLang="en-US" sz="2400" b="1" dirty="0"/>
              <a:t>函数的基本概念</a:t>
            </a:r>
            <a:endParaRPr lang="zh-CN" altLang="en-US" sz="2400" b="1" dirty="0"/>
          </a:p>
        </p:txBody>
      </p:sp>
      <p:sp>
        <p:nvSpPr>
          <p:cNvPr id="2" name="矩形 1"/>
          <p:cNvSpPr/>
          <p:nvPr/>
        </p:nvSpPr>
        <p:spPr bwMode="auto">
          <a:xfrm>
            <a:off x="575146" y="1340809"/>
            <a:ext cx="3810496" cy="339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76800" tIns="38400" rIns="76800" bIns="3840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768350" eaLnBrk="1" hangingPunct="1">
              <a:buFont typeface="+mj-lt"/>
              <a:defRPr/>
            </a:pPr>
            <a:r>
              <a:rPr lang="en-US" altLang="zh-CN" sz="17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</a:t>
            </a:r>
            <a:r>
              <a:rPr lang="zh-CN" altLang="en-US" sz="17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）函数参数</a:t>
            </a:r>
            <a:endParaRPr lang="zh-CN" altLang="en-US" sz="1700" b="1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791154" y="1988994"/>
            <a:ext cx="7617182" cy="449447"/>
          </a:xfrm>
          <a:prstGeom prst="rect">
            <a:avLst/>
          </a:prstGeom>
          <a:noFill/>
          <a:ln w="9525">
            <a:noFill/>
          </a:ln>
        </p:spPr>
        <p:txBody>
          <a:bodyPr wrap="square" lIns="76800" tIns="38400" rIns="76800" bIns="38400">
            <a:spAutoFit/>
          </a:bodyPr>
          <a:lstStyle/>
          <a:p>
            <a:pPr>
              <a:lnSpc>
                <a:spcPts val="2940"/>
              </a:lnSpc>
            </a:pPr>
            <a:r>
              <a:rPr lang="zh-CN" altLang="en-US" sz="1700" dirty="0">
                <a:solidFill>
                  <a:schemeClr val="accent1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提示</a:t>
            </a:r>
            <a:r>
              <a:rPr lang="zh-CN" altLang="en-US" sz="17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：</a:t>
            </a:r>
            <a:r>
              <a:rPr lang="en-US" altLang="zh-CN" sz="17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JavaScript</a:t>
            </a:r>
            <a:r>
              <a:rPr lang="zh-CN" altLang="en-US" sz="17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中所有函数的参数都是按值传递的。</a:t>
            </a:r>
            <a:endParaRPr lang="zh-CN" altLang="en-US" sz="17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37092" y="2708918"/>
            <a:ext cx="3810496" cy="339160"/>
          </a:xfrm>
          <a:prstGeom prst="rect">
            <a:avLst/>
          </a:prstGeom>
          <a:noFill/>
          <a:ln w="9525">
            <a:noFill/>
          </a:ln>
        </p:spPr>
        <p:txBody>
          <a:bodyPr wrap="square" lIns="76800" tIns="38400" rIns="76800" bIns="38400">
            <a:spAutoFit/>
          </a:bodyPr>
          <a:lstStyle/>
          <a:p>
            <a:pPr lvl="0" algn="l">
              <a:buClrTx/>
              <a:buSzTx/>
              <a:buFontTx/>
            </a:pPr>
            <a:r>
              <a:rPr lang="en-US" altLang="zh-CN" sz="17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【</a:t>
            </a:r>
            <a:r>
              <a:rPr lang="zh-CN" altLang="en-US" sz="17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案例</a:t>
            </a:r>
            <a:r>
              <a:rPr lang="en-US" altLang="zh-CN" sz="17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1.4.9】 </a:t>
            </a:r>
            <a:r>
              <a:rPr lang="zh-CN" altLang="en-US" sz="17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函数参数传递</a:t>
            </a:r>
            <a:endParaRPr lang="zh-CN" altLang="en-US" sz="17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23170" y="3356468"/>
            <a:ext cx="7723399" cy="285620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889248" y="260649"/>
            <a:ext cx="5411168" cy="527516"/>
          </a:xfrm>
        </p:spPr>
        <p:txBody>
          <a:bodyPr>
            <a:noAutofit/>
          </a:bodyPr>
          <a:lstStyle/>
          <a:p>
            <a:r>
              <a:rPr lang="en-US" altLang="zh-CN" sz="2400" b="1" dirty="0"/>
              <a:t>1.</a:t>
            </a:r>
            <a:r>
              <a:rPr lang="zh-CN" altLang="en-US" sz="2400" b="1" dirty="0"/>
              <a:t>函数的基本概念</a:t>
            </a:r>
            <a:endParaRPr lang="zh-CN" altLang="en-US" sz="2400" b="1" dirty="0"/>
          </a:p>
        </p:txBody>
      </p:sp>
      <p:sp>
        <p:nvSpPr>
          <p:cNvPr id="2" name="矩形 1"/>
          <p:cNvSpPr/>
          <p:nvPr/>
        </p:nvSpPr>
        <p:spPr bwMode="auto">
          <a:xfrm>
            <a:off x="575146" y="1340809"/>
            <a:ext cx="3810496" cy="339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76800" tIns="38400" rIns="76800" bIns="3840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768350" eaLnBrk="1" hangingPunct="1">
              <a:buFont typeface="+mj-lt"/>
              <a:defRPr/>
            </a:pPr>
            <a:r>
              <a:rPr lang="en-US" altLang="zh-CN" sz="17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4</a:t>
            </a:r>
            <a:r>
              <a:rPr lang="zh-CN" altLang="en-US" sz="17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）函数返回值</a:t>
            </a:r>
            <a:endParaRPr lang="zh-CN" altLang="en-US" sz="1700" b="1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304840" y="1916622"/>
            <a:ext cx="8834159" cy="1193240"/>
          </a:xfrm>
          <a:prstGeom prst="rect">
            <a:avLst/>
          </a:prstGeom>
          <a:noFill/>
          <a:ln w="9525">
            <a:noFill/>
          </a:ln>
        </p:spPr>
        <p:txBody>
          <a:bodyPr wrap="square" lIns="76800" tIns="38400" rIns="76800" bIns="38400">
            <a:spAutoFit/>
          </a:bodyPr>
          <a:lstStyle/>
          <a:p>
            <a:pPr>
              <a:lnSpc>
                <a:spcPts val="2940"/>
              </a:lnSpc>
            </a:pPr>
            <a:r>
              <a:rPr lang="en-US" altLang="zh-CN" sz="17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      </a:t>
            </a:r>
            <a:r>
              <a:rPr lang="en-US" altLang="zh-CN" sz="1700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当函数调用结束后，需要把函数的</a:t>
            </a:r>
            <a:r>
              <a:rPr lang="en-US" altLang="zh-CN" sz="17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执行结果返回给调用函数处</a:t>
            </a:r>
            <a:r>
              <a:rPr lang="en-US" altLang="zh-CN" sz="1700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，此时可以使用</a:t>
            </a:r>
            <a:r>
              <a:rPr lang="en-US" altLang="zh-CN" sz="17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return语句</a:t>
            </a:r>
            <a:r>
              <a:rPr lang="en-US" altLang="zh-CN" sz="1700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实现</a:t>
            </a:r>
            <a:r>
              <a:rPr lang="en-US" altLang="zh-CN" sz="17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。</a:t>
            </a:r>
            <a:endParaRPr lang="en-US" altLang="zh-CN" sz="17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ts val="2940"/>
              </a:lnSpc>
            </a:pPr>
            <a:r>
              <a:rPr lang="en-US" altLang="zh-CN" sz="1700" dirty="0">
                <a:solidFill>
                  <a:schemeClr val="accent1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      </a:t>
            </a:r>
            <a:r>
              <a:rPr lang="zh-CN" altLang="en-US" sz="1700" dirty="0">
                <a:solidFill>
                  <a:schemeClr val="accent1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提示</a:t>
            </a:r>
            <a:r>
              <a:rPr lang="zh-CN" altLang="en-US" sz="17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：</a:t>
            </a:r>
            <a:r>
              <a:rPr lang="en-US" altLang="zh-CN" sz="1700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如果函数没有显式的使用</a:t>
            </a:r>
            <a:r>
              <a:rPr lang="en-US" altLang="zh-CN" sz="17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</a:t>
            </a:r>
            <a:r>
              <a:rPr lang="en-US" altLang="zh-CN" sz="1700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return语句，那么函数有</a:t>
            </a:r>
            <a:r>
              <a:rPr lang="en-US" altLang="zh-CN" sz="17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默认的返回值：undefined</a:t>
            </a:r>
            <a:r>
              <a:rPr lang="en-US" altLang="zh-CN" sz="17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。</a:t>
            </a:r>
            <a:endParaRPr lang="en-US" altLang="zh-CN" sz="17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36855" y="3212356"/>
            <a:ext cx="5062244" cy="339160"/>
          </a:xfrm>
          <a:prstGeom prst="rect">
            <a:avLst/>
          </a:prstGeom>
          <a:noFill/>
          <a:ln w="9525">
            <a:noFill/>
          </a:ln>
        </p:spPr>
        <p:txBody>
          <a:bodyPr wrap="square" lIns="76800" tIns="38400" rIns="76800" bIns="38400">
            <a:spAutoFit/>
          </a:bodyPr>
          <a:lstStyle/>
          <a:p>
            <a:pPr lvl="0" algn="l">
              <a:buClrTx/>
              <a:buSzTx/>
              <a:buFontTx/>
            </a:pPr>
            <a:r>
              <a:rPr lang="en-US" altLang="zh-CN" sz="17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【</a:t>
            </a:r>
            <a:r>
              <a:rPr lang="zh-CN" altLang="en-US" sz="17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案例</a:t>
            </a:r>
            <a:r>
              <a:rPr lang="en-US" altLang="zh-CN" sz="17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1.4.10】 </a:t>
            </a:r>
            <a:r>
              <a:rPr lang="zh-CN" altLang="en-US" sz="17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函数没有使用</a:t>
            </a:r>
            <a:r>
              <a:rPr lang="en-US" altLang="zh-CN" sz="17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return</a:t>
            </a:r>
            <a:r>
              <a:rPr lang="zh-CN" altLang="en-US" sz="17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语句返回</a:t>
            </a:r>
            <a:endParaRPr lang="zh-CN" altLang="en-US" sz="17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9275" y="4033857"/>
            <a:ext cx="8832253" cy="227467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889248" y="260649"/>
            <a:ext cx="5411168" cy="527516"/>
          </a:xfrm>
        </p:spPr>
        <p:txBody>
          <a:bodyPr>
            <a:noAutofit/>
          </a:bodyPr>
          <a:lstStyle/>
          <a:p>
            <a:r>
              <a:rPr lang="en-US" altLang="zh-CN" sz="2400" b="1" dirty="0"/>
              <a:t>1.</a:t>
            </a:r>
            <a:r>
              <a:rPr lang="zh-CN" altLang="en-US" sz="2400" b="1" dirty="0"/>
              <a:t>函数的基本概念</a:t>
            </a:r>
            <a:endParaRPr lang="zh-CN" altLang="en-US" sz="2400" b="1" dirty="0"/>
          </a:p>
        </p:txBody>
      </p:sp>
      <p:sp>
        <p:nvSpPr>
          <p:cNvPr id="2" name="矩形 1"/>
          <p:cNvSpPr/>
          <p:nvPr/>
        </p:nvSpPr>
        <p:spPr bwMode="auto">
          <a:xfrm>
            <a:off x="575146" y="1340809"/>
            <a:ext cx="3810496" cy="339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76800" tIns="38400" rIns="76800" bIns="3840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768350" eaLnBrk="1" hangingPunct="1">
              <a:buFont typeface="+mj-lt"/>
              <a:defRPr/>
            </a:pPr>
            <a:r>
              <a:rPr lang="en-US" altLang="zh-CN" sz="17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4</a:t>
            </a:r>
            <a:r>
              <a:rPr lang="zh-CN" altLang="en-US" sz="17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）函数返回值</a:t>
            </a:r>
            <a:endParaRPr lang="zh-CN" altLang="en-US" sz="1700" b="1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466786" y="1988995"/>
            <a:ext cx="8533129" cy="821343"/>
          </a:xfrm>
          <a:prstGeom prst="rect">
            <a:avLst/>
          </a:prstGeom>
          <a:noFill/>
          <a:ln w="9525">
            <a:noFill/>
          </a:ln>
        </p:spPr>
        <p:txBody>
          <a:bodyPr wrap="square" lIns="76800" tIns="38400" rIns="76800" bIns="38400">
            <a:spAutoFit/>
          </a:bodyPr>
          <a:lstStyle/>
          <a:p>
            <a:pPr>
              <a:lnSpc>
                <a:spcPts val="2940"/>
              </a:lnSpc>
            </a:pPr>
            <a:r>
              <a:rPr lang="en-US" altLang="zh-CN" sz="17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      </a:t>
            </a:r>
            <a:r>
              <a:rPr lang="en-US" altLang="zh-CN" sz="1700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如果函数使用return语句，那么跟在return后面的值或者表达式，就是函数的返回值，函数调用结束后，就会返回给调用函数处</a:t>
            </a:r>
            <a:r>
              <a:rPr lang="en-US" altLang="zh-CN" sz="17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。</a:t>
            </a:r>
            <a:endParaRPr lang="en-US" altLang="zh-CN" sz="17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21323" y="3302506"/>
            <a:ext cx="3810496" cy="600770"/>
          </a:xfrm>
          <a:prstGeom prst="rect">
            <a:avLst/>
          </a:prstGeom>
          <a:noFill/>
          <a:ln w="9525">
            <a:noFill/>
          </a:ln>
        </p:spPr>
        <p:txBody>
          <a:bodyPr wrap="square" lIns="76800" tIns="38400" rIns="76800" bIns="38400">
            <a:spAutoFit/>
          </a:bodyPr>
          <a:lstStyle/>
          <a:p>
            <a:pPr lvl="0" algn="l">
              <a:buClrTx/>
              <a:buSzTx/>
              <a:buFontTx/>
            </a:pPr>
            <a:r>
              <a:rPr lang="en-US" altLang="zh-CN" sz="17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【</a:t>
            </a:r>
            <a:r>
              <a:rPr lang="zh-CN" altLang="en-US" sz="17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案例</a:t>
            </a:r>
            <a:r>
              <a:rPr lang="en-US" altLang="zh-CN" sz="17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1.4.11】 </a:t>
            </a:r>
            <a:r>
              <a:rPr lang="zh-CN" altLang="en-US" sz="17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函数使用</a:t>
            </a:r>
            <a:r>
              <a:rPr lang="en-US" altLang="zh-CN" sz="17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return</a:t>
            </a:r>
            <a:r>
              <a:rPr lang="zh-CN" altLang="en-US" sz="17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语句返回</a:t>
            </a:r>
            <a:endParaRPr lang="zh-CN" altLang="en-US" sz="17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06924" y="4178603"/>
            <a:ext cx="7897253" cy="219341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889248" y="260649"/>
            <a:ext cx="5411168" cy="527516"/>
          </a:xfrm>
        </p:spPr>
        <p:txBody>
          <a:bodyPr>
            <a:noAutofit/>
          </a:bodyPr>
          <a:lstStyle/>
          <a:p>
            <a:r>
              <a:rPr lang="en-US" altLang="zh-CN" sz="2400" b="1" dirty="0"/>
              <a:t>1.</a:t>
            </a:r>
            <a:r>
              <a:rPr lang="zh-CN" altLang="en-US" sz="2400" b="1" dirty="0"/>
              <a:t>函数的基本概念</a:t>
            </a:r>
            <a:endParaRPr lang="zh-CN" altLang="en-US" sz="2400" b="1" dirty="0"/>
          </a:p>
        </p:txBody>
      </p:sp>
      <p:sp>
        <p:nvSpPr>
          <p:cNvPr id="2" name="矩形 1"/>
          <p:cNvSpPr/>
          <p:nvPr/>
        </p:nvSpPr>
        <p:spPr bwMode="auto">
          <a:xfrm>
            <a:off x="575146" y="1340809"/>
            <a:ext cx="3810496" cy="339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76800" tIns="38400" rIns="76800" bIns="3840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768350" eaLnBrk="1" hangingPunct="1">
              <a:buFont typeface="+mj-lt"/>
              <a:defRPr/>
            </a:pPr>
            <a:r>
              <a:rPr lang="en-US" altLang="zh-CN" sz="17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4</a:t>
            </a:r>
            <a:r>
              <a:rPr lang="zh-CN" altLang="en-US" sz="17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）函数返回值</a:t>
            </a:r>
            <a:endParaRPr lang="zh-CN" altLang="en-US" sz="1700" b="1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574909" y="2204845"/>
            <a:ext cx="8343557" cy="1978070"/>
          </a:xfrm>
          <a:prstGeom prst="rect">
            <a:avLst/>
          </a:prstGeom>
          <a:noFill/>
          <a:ln w="9525">
            <a:noFill/>
          </a:ln>
        </p:spPr>
        <p:txBody>
          <a:bodyPr wrap="square" lIns="76800" tIns="38400" rIns="76800" bIns="38400">
            <a:spAutoFit/>
          </a:bodyPr>
          <a:lstStyle/>
          <a:p>
            <a:pPr>
              <a:lnSpc>
                <a:spcPts val="2940"/>
              </a:lnSpc>
            </a:pPr>
            <a:r>
              <a:rPr lang="zh-CN" altLang="en-US" sz="1700" dirty="0">
                <a:solidFill>
                  <a:schemeClr val="accent1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提示</a:t>
            </a:r>
            <a:r>
              <a:rPr lang="en-US" altLang="zh-CN" sz="17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：</a:t>
            </a:r>
            <a:endParaRPr lang="en-US" altLang="zh-CN" sz="17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ts val="2940"/>
              </a:lnSpc>
            </a:pPr>
            <a:r>
              <a:rPr lang="en-US" altLang="zh-CN" sz="17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</a:t>
            </a:r>
            <a:r>
              <a:rPr lang="zh-CN" altLang="en-US" sz="17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、</a:t>
            </a:r>
            <a:r>
              <a:rPr lang="en-US" altLang="zh-CN" sz="17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在使用return语句时，还会碰到一些特殊情况，例如如果函数使用了return语句，但是return后面没有任何值，那么函数的返回值也是：undefined。</a:t>
            </a:r>
            <a:endParaRPr lang="en-US" altLang="zh-CN" sz="17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r>
              <a:rPr lang="en-US" altLang="zh-CN" sz="17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2</a:t>
            </a:r>
            <a:r>
              <a:rPr lang="zh-CN" altLang="en-US" sz="17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、</a:t>
            </a:r>
            <a:r>
              <a:rPr lang="en-US" altLang="zh-CN" sz="1700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函数使用return语句后，这个函数会在执行完</a:t>
            </a:r>
            <a:r>
              <a:rPr lang="en-US" altLang="zh-CN" sz="17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return </a:t>
            </a:r>
            <a:r>
              <a:rPr lang="en-US" altLang="zh-CN" sz="1700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语句之后停止并立即退出，也就是说return后面的所有其他代码都不会再执行,所以函数返回语句具有切断函数执行的功能</a:t>
            </a:r>
            <a:r>
              <a:rPr lang="en-US" altLang="zh-CN" sz="17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。</a:t>
            </a:r>
            <a:endParaRPr lang="en-US" altLang="zh-CN" sz="17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" grpId="0" build="p"/>
      <p:bldP spid="100" grpId="1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889248" y="260649"/>
            <a:ext cx="5411168" cy="527516"/>
          </a:xfrm>
        </p:spPr>
        <p:txBody>
          <a:bodyPr>
            <a:noAutofit/>
          </a:bodyPr>
          <a:lstStyle/>
          <a:p>
            <a:r>
              <a:rPr lang="en-US" altLang="zh-CN" sz="2400" b="1" dirty="0"/>
              <a:t>1.</a:t>
            </a:r>
            <a:r>
              <a:rPr lang="zh-CN" altLang="en-US" sz="2400" b="1" dirty="0"/>
              <a:t>函数的基本概念</a:t>
            </a:r>
            <a:endParaRPr lang="zh-CN" altLang="en-US" sz="2400" b="1" dirty="0"/>
          </a:p>
        </p:txBody>
      </p:sp>
      <p:sp>
        <p:nvSpPr>
          <p:cNvPr id="2" name="矩形 1"/>
          <p:cNvSpPr/>
          <p:nvPr/>
        </p:nvSpPr>
        <p:spPr bwMode="auto">
          <a:xfrm>
            <a:off x="575146" y="1340809"/>
            <a:ext cx="3810496" cy="339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76800" tIns="38400" rIns="76800" bIns="3840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768350" eaLnBrk="1" hangingPunct="1">
              <a:buFont typeface="+mj-lt"/>
              <a:defRPr/>
            </a:pPr>
            <a:r>
              <a:rPr lang="en-US" altLang="zh-CN" sz="17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4</a:t>
            </a:r>
            <a:r>
              <a:rPr lang="zh-CN" altLang="en-US" sz="17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）函数返回值</a:t>
            </a:r>
            <a:endParaRPr lang="zh-CN" altLang="en-US" sz="1700" b="1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737092" y="2132471"/>
            <a:ext cx="3810496" cy="600770"/>
          </a:xfrm>
          <a:prstGeom prst="rect">
            <a:avLst/>
          </a:prstGeom>
          <a:noFill/>
          <a:ln w="9525">
            <a:noFill/>
          </a:ln>
        </p:spPr>
        <p:txBody>
          <a:bodyPr wrap="square" lIns="76800" tIns="38400" rIns="76800" bIns="38400">
            <a:spAutoFit/>
          </a:bodyPr>
          <a:lstStyle/>
          <a:p>
            <a:pPr lvl="0" algn="l">
              <a:buClrTx/>
              <a:buSzTx/>
              <a:buFontTx/>
            </a:pPr>
            <a:r>
              <a:rPr lang="en-US" altLang="zh-CN" sz="17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【</a:t>
            </a:r>
            <a:r>
              <a:rPr lang="zh-CN" altLang="en-US" sz="17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案例</a:t>
            </a:r>
            <a:r>
              <a:rPr lang="en-US" altLang="zh-CN" sz="17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1.4.12】 return</a:t>
            </a:r>
            <a:r>
              <a:rPr lang="zh-CN" altLang="en-US" sz="17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语句切断函数执行</a:t>
            </a:r>
            <a:endParaRPr lang="zh-CN" altLang="en-US" sz="17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53100" y="2924768"/>
            <a:ext cx="7618134" cy="329361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889248" y="260649"/>
            <a:ext cx="5411168" cy="527516"/>
          </a:xfrm>
        </p:spPr>
        <p:txBody>
          <a:bodyPr>
            <a:noAutofit/>
          </a:bodyPr>
          <a:lstStyle/>
          <a:p>
            <a:r>
              <a:rPr lang="en-US" altLang="zh-CN" sz="2400" b="1" dirty="0"/>
              <a:t>2.</a:t>
            </a:r>
            <a:r>
              <a:rPr lang="zh-CN" altLang="en-US" sz="2400" b="1" dirty="0"/>
              <a:t>变量作用域</a:t>
            </a:r>
            <a:endParaRPr lang="zh-CN" altLang="en-US" sz="2400" b="1" dirty="0"/>
          </a:p>
        </p:txBody>
      </p:sp>
      <p:sp>
        <p:nvSpPr>
          <p:cNvPr id="5" name="矩形 4"/>
          <p:cNvSpPr/>
          <p:nvPr/>
        </p:nvSpPr>
        <p:spPr>
          <a:xfrm>
            <a:off x="683251" y="1269023"/>
            <a:ext cx="8047942" cy="600770"/>
          </a:xfrm>
          <a:prstGeom prst="rect">
            <a:avLst/>
          </a:prstGeom>
        </p:spPr>
        <p:txBody>
          <a:bodyPr wrap="square" lIns="76800" tIns="38400" rIns="76800" bIns="38400">
            <a:spAutoFit/>
          </a:bodyPr>
          <a:lstStyle/>
          <a:p>
            <a:pPr indent="252095">
              <a:tabLst>
                <a:tab pos="383540" algn="l"/>
              </a:tabLst>
              <a:defRPr/>
            </a:pPr>
            <a:r>
              <a:rPr lang="zh-CN" altLang="en-US" sz="17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sz="17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在JavaScript中变量按照作用域范围分为两种：</a:t>
            </a:r>
            <a:r>
              <a:rPr lang="en-US" altLang="zh-CN" sz="17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局部变量和全局变量</a:t>
            </a:r>
            <a:r>
              <a:rPr lang="en-US" altLang="zh-CN" sz="17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（ES6中又引入了块级变量）</a:t>
            </a:r>
            <a:endParaRPr lang="en-US" altLang="zh-CN" sz="17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0" name="矩形 99"/>
          <p:cNvSpPr/>
          <p:nvPr/>
        </p:nvSpPr>
        <p:spPr bwMode="auto">
          <a:xfrm>
            <a:off x="305077" y="2348956"/>
            <a:ext cx="3810496" cy="339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76800" tIns="38400" rIns="76800" bIns="3840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768350" eaLnBrk="1" hangingPunct="1">
              <a:buFont typeface="+mj-lt"/>
              <a:defRPr/>
            </a:pPr>
            <a:r>
              <a:rPr lang="en-US" altLang="zh-CN" sz="17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1）局部变量作用域</a:t>
            </a:r>
            <a:endParaRPr lang="en-US" altLang="zh-CN" sz="1700" b="1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4771" y="3356468"/>
            <a:ext cx="8949902" cy="600770"/>
          </a:xfrm>
          <a:prstGeom prst="rect">
            <a:avLst/>
          </a:prstGeom>
        </p:spPr>
        <p:txBody>
          <a:bodyPr wrap="square" lIns="76800" tIns="38400" rIns="76800" bIns="38400">
            <a:spAutoFit/>
          </a:bodyPr>
          <a:lstStyle/>
          <a:p>
            <a:pPr indent="252095">
              <a:tabLst>
                <a:tab pos="383540" algn="l"/>
              </a:tabLst>
              <a:defRPr/>
            </a:pPr>
            <a:r>
              <a:rPr lang="zh-CN" altLang="en-US" sz="17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局部变量：在</a:t>
            </a:r>
            <a:r>
              <a:rPr lang="zh-CN" altLang="en-US" sz="17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函数内部定义的变量</a:t>
            </a:r>
            <a:r>
              <a:rPr lang="zh-CN" altLang="en-US" sz="17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称为局部变量，其作用域为该函数内部，在该函数外部不能被访问。</a:t>
            </a:r>
            <a:endParaRPr lang="zh-CN" altLang="en-US" sz="17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889248" y="260649"/>
            <a:ext cx="5411168" cy="527516"/>
          </a:xfrm>
        </p:spPr>
        <p:txBody>
          <a:bodyPr>
            <a:noAutofit/>
          </a:bodyPr>
          <a:lstStyle/>
          <a:p>
            <a:r>
              <a:rPr lang="en-US" altLang="zh-CN" sz="2400" b="1" dirty="0"/>
              <a:t>2.</a:t>
            </a:r>
            <a:r>
              <a:rPr lang="zh-CN" altLang="en-US" sz="2400" b="1" dirty="0"/>
              <a:t>变量作用域</a:t>
            </a:r>
            <a:endParaRPr lang="zh-CN" altLang="en-US" sz="2400" b="1" dirty="0"/>
          </a:p>
        </p:txBody>
      </p:sp>
      <p:sp>
        <p:nvSpPr>
          <p:cNvPr id="100" name="矩形 99"/>
          <p:cNvSpPr/>
          <p:nvPr/>
        </p:nvSpPr>
        <p:spPr bwMode="auto">
          <a:xfrm>
            <a:off x="305077" y="1340810"/>
            <a:ext cx="3810496" cy="339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76800" tIns="38400" rIns="76800" bIns="3840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768350" eaLnBrk="1" hangingPunct="1">
              <a:buFont typeface="+mj-lt"/>
              <a:defRPr/>
            </a:pPr>
            <a:r>
              <a:rPr lang="en-US" altLang="zh-CN" sz="17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1）局部变量作用域</a:t>
            </a:r>
            <a:endParaRPr lang="en-US" altLang="zh-CN" sz="1700" b="1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75146" y="1916621"/>
            <a:ext cx="3810496" cy="339160"/>
          </a:xfrm>
          <a:prstGeom prst="rect">
            <a:avLst/>
          </a:prstGeom>
          <a:noFill/>
          <a:ln w="9525">
            <a:noFill/>
          </a:ln>
        </p:spPr>
        <p:txBody>
          <a:bodyPr wrap="square" lIns="76800" tIns="38400" rIns="76800" bIns="38400">
            <a:spAutoFit/>
          </a:bodyPr>
          <a:lstStyle/>
          <a:p>
            <a:pPr lvl="0" algn="l">
              <a:buClrTx/>
              <a:buSzTx/>
              <a:buFontTx/>
            </a:pPr>
            <a:r>
              <a:rPr lang="en-US" altLang="zh-CN" sz="17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【</a:t>
            </a:r>
            <a:r>
              <a:rPr lang="zh-CN" altLang="en-US" sz="17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案例</a:t>
            </a:r>
            <a:r>
              <a:rPr lang="en-US" altLang="zh-CN" sz="17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1.4.13】 </a:t>
            </a:r>
            <a:r>
              <a:rPr lang="zh-CN" altLang="en-US" sz="17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局部变量</a:t>
            </a:r>
            <a:endParaRPr lang="zh-CN" altLang="en-US" sz="17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31292" y="2636545"/>
            <a:ext cx="7379978" cy="407893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889248" y="260649"/>
            <a:ext cx="5411168" cy="527516"/>
          </a:xfrm>
        </p:spPr>
        <p:txBody>
          <a:bodyPr>
            <a:noAutofit/>
          </a:bodyPr>
          <a:lstStyle/>
          <a:p>
            <a:r>
              <a:rPr lang="en-US" altLang="zh-CN" sz="2400" b="1" dirty="0"/>
              <a:t>2.</a:t>
            </a:r>
            <a:r>
              <a:rPr lang="zh-CN" altLang="en-US" sz="2400" b="1" dirty="0"/>
              <a:t>变量作用域</a:t>
            </a:r>
            <a:endParaRPr lang="zh-CN" altLang="en-US" sz="2400" b="1" dirty="0"/>
          </a:p>
        </p:txBody>
      </p:sp>
      <p:sp>
        <p:nvSpPr>
          <p:cNvPr id="100" name="矩形 99"/>
          <p:cNvSpPr/>
          <p:nvPr/>
        </p:nvSpPr>
        <p:spPr bwMode="auto">
          <a:xfrm>
            <a:off x="305077" y="1340809"/>
            <a:ext cx="3810496" cy="339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76800" tIns="38400" rIns="76800" bIns="3840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768350" eaLnBrk="1" hangingPunct="1">
              <a:buFont typeface="+mj-lt"/>
              <a:defRPr/>
            </a:pPr>
            <a:r>
              <a:rPr lang="en-US" altLang="zh-CN" sz="17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2）</a:t>
            </a:r>
            <a:r>
              <a:rPr lang="zh-CN" altLang="en-US" sz="17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全局</a:t>
            </a:r>
            <a:r>
              <a:rPr lang="en-US" altLang="zh-CN" sz="17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变量作用域</a:t>
            </a:r>
            <a:endParaRPr lang="en-US" altLang="zh-CN" sz="1700" b="1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574909" y="2060733"/>
            <a:ext cx="8131122" cy="600770"/>
          </a:xfrm>
          <a:prstGeom prst="rect">
            <a:avLst/>
          </a:prstGeom>
        </p:spPr>
        <p:txBody>
          <a:bodyPr wrap="square" lIns="76800" tIns="38400" rIns="76800" bIns="38400">
            <a:spAutoFit/>
          </a:bodyPr>
          <a:lstStyle/>
          <a:p>
            <a:pPr indent="252095">
              <a:tabLst>
                <a:tab pos="383540" algn="l"/>
              </a:tabLst>
              <a:defRPr/>
            </a:pPr>
            <a:r>
              <a:rPr lang="zh-CN" altLang="en-US" sz="17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全局变量：定义在</a:t>
            </a:r>
            <a:r>
              <a:rPr lang="zh-CN" altLang="en-US" sz="17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函数外部的变量</a:t>
            </a:r>
            <a:r>
              <a:rPr lang="zh-CN" altLang="en-US" sz="17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称为全局变量，其作用域是整个JavaScript代码块。</a:t>
            </a:r>
            <a:endParaRPr lang="zh-CN" altLang="en-US" sz="17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67024" y="2564806"/>
            <a:ext cx="3810496" cy="339160"/>
          </a:xfrm>
          <a:prstGeom prst="rect">
            <a:avLst/>
          </a:prstGeom>
          <a:noFill/>
          <a:ln w="9525">
            <a:noFill/>
          </a:ln>
        </p:spPr>
        <p:txBody>
          <a:bodyPr wrap="square" lIns="76800" tIns="38400" rIns="76800" bIns="38400">
            <a:spAutoFit/>
          </a:bodyPr>
          <a:lstStyle/>
          <a:p>
            <a:pPr lvl="0" algn="l">
              <a:buClrTx/>
              <a:buSzTx/>
              <a:buFontTx/>
            </a:pPr>
            <a:r>
              <a:rPr lang="en-US" altLang="zh-CN" sz="17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【</a:t>
            </a:r>
            <a:r>
              <a:rPr lang="zh-CN" altLang="en-US" sz="17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案例</a:t>
            </a:r>
            <a:r>
              <a:rPr lang="en-US" altLang="zh-CN" sz="17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1.4.14】 </a:t>
            </a:r>
            <a:r>
              <a:rPr lang="zh-CN" altLang="en-US" sz="17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全局变量</a:t>
            </a:r>
            <a:endParaRPr lang="zh-CN" altLang="en-US" sz="17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63307" y="2780656"/>
            <a:ext cx="6168240" cy="399830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889248" y="260649"/>
            <a:ext cx="5411168" cy="527516"/>
          </a:xfrm>
        </p:spPr>
        <p:txBody>
          <a:bodyPr>
            <a:noAutofit/>
          </a:bodyPr>
          <a:lstStyle/>
          <a:p>
            <a:r>
              <a:rPr lang="en-US" altLang="zh-CN" sz="2400" b="1" dirty="0"/>
              <a:t>2.</a:t>
            </a:r>
            <a:r>
              <a:rPr lang="zh-CN" altLang="en-US" sz="2400" b="1" dirty="0"/>
              <a:t>变量作用域</a:t>
            </a:r>
            <a:endParaRPr lang="zh-CN" altLang="en-US" sz="2400" b="1" dirty="0"/>
          </a:p>
        </p:txBody>
      </p:sp>
      <p:sp>
        <p:nvSpPr>
          <p:cNvPr id="100" name="矩形 99"/>
          <p:cNvSpPr/>
          <p:nvPr/>
        </p:nvSpPr>
        <p:spPr bwMode="auto">
          <a:xfrm>
            <a:off x="305077" y="1340809"/>
            <a:ext cx="3810496" cy="339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76800" tIns="38400" rIns="76800" bIns="3840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768350" eaLnBrk="1" hangingPunct="1">
              <a:buFont typeface="+mj-lt"/>
              <a:defRPr/>
            </a:pPr>
            <a:r>
              <a:rPr lang="en-US" altLang="zh-CN" sz="17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2）</a:t>
            </a:r>
            <a:r>
              <a:rPr lang="zh-CN" altLang="en-US" sz="17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全局</a:t>
            </a:r>
            <a:r>
              <a:rPr lang="en-US" altLang="zh-CN" sz="17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变量作用域</a:t>
            </a:r>
            <a:endParaRPr lang="en-US" altLang="zh-CN" sz="1700" b="1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04840" y="1814410"/>
            <a:ext cx="8624105" cy="821343"/>
          </a:xfrm>
          <a:prstGeom prst="rect">
            <a:avLst/>
          </a:prstGeom>
        </p:spPr>
        <p:txBody>
          <a:bodyPr wrap="square" lIns="76800" tIns="38400" rIns="76800" bIns="38400">
            <a:spAutoFit/>
          </a:bodyPr>
          <a:lstStyle/>
          <a:p>
            <a:pPr indent="252095" fontAlgn="auto">
              <a:lnSpc>
                <a:spcPts val="2855"/>
              </a:lnSpc>
              <a:tabLst>
                <a:tab pos="383540" algn="l"/>
              </a:tabLst>
              <a:defRPr/>
            </a:pPr>
            <a:r>
              <a:rPr lang="zh-CN" altLang="en-US" sz="1700" dirty="0">
                <a:solidFill>
                  <a:schemeClr val="accent1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提示</a:t>
            </a:r>
            <a:r>
              <a:rPr lang="zh-CN" altLang="en-US" sz="17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：如果在函数内定义了和全局变量相同名称的局部变量，那么在函数内部使用</a:t>
            </a:r>
            <a:r>
              <a:rPr lang="zh-CN" altLang="en-US" sz="17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就近原则</a:t>
            </a:r>
            <a:r>
              <a:rPr lang="zh-CN" altLang="en-US" sz="17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：即在函数内部局部变量起作用。</a:t>
            </a:r>
            <a:endParaRPr lang="zh-CN" altLang="en-US" sz="17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67024" y="2852395"/>
            <a:ext cx="3810496" cy="600770"/>
          </a:xfrm>
          <a:prstGeom prst="rect">
            <a:avLst/>
          </a:prstGeom>
          <a:noFill/>
          <a:ln w="9525">
            <a:noFill/>
          </a:ln>
        </p:spPr>
        <p:txBody>
          <a:bodyPr wrap="square" lIns="76800" tIns="38400" rIns="76800" bIns="38400">
            <a:spAutoFit/>
          </a:bodyPr>
          <a:lstStyle/>
          <a:p>
            <a:pPr lvl="0" algn="l">
              <a:buClrTx/>
              <a:buSzTx/>
              <a:buFontTx/>
            </a:pPr>
            <a:r>
              <a:rPr lang="en-US" altLang="zh-CN" sz="17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【</a:t>
            </a:r>
            <a:r>
              <a:rPr lang="zh-CN" altLang="en-US" sz="17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案例</a:t>
            </a:r>
            <a:r>
              <a:rPr lang="en-US" altLang="zh-CN" sz="17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1.4.15】 </a:t>
            </a:r>
            <a:r>
              <a:rPr lang="zh-CN" altLang="en-US" sz="17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局部变量与全局变量冲突</a:t>
            </a:r>
            <a:endParaRPr lang="zh-CN" altLang="en-US" sz="17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09008" y="3428842"/>
            <a:ext cx="6329710" cy="347962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889248" y="260649"/>
            <a:ext cx="5411168" cy="527516"/>
          </a:xfrm>
        </p:spPr>
        <p:txBody>
          <a:bodyPr>
            <a:noAutofit/>
          </a:bodyPr>
          <a:lstStyle/>
          <a:p>
            <a:r>
              <a:rPr lang="en-US" altLang="zh-CN" sz="2400" b="1" dirty="0"/>
              <a:t>2.</a:t>
            </a:r>
            <a:r>
              <a:rPr lang="zh-CN" altLang="en-US" sz="2400" b="1" dirty="0"/>
              <a:t>变量作用域</a:t>
            </a:r>
            <a:endParaRPr lang="zh-CN" altLang="en-US" sz="2400" b="1" dirty="0"/>
          </a:p>
        </p:txBody>
      </p:sp>
      <p:sp>
        <p:nvSpPr>
          <p:cNvPr id="100" name="矩形 99"/>
          <p:cNvSpPr/>
          <p:nvPr/>
        </p:nvSpPr>
        <p:spPr bwMode="auto">
          <a:xfrm>
            <a:off x="305077" y="1340809"/>
            <a:ext cx="3810496" cy="339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76800" tIns="38400" rIns="76800" bIns="3840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768350" eaLnBrk="1" hangingPunct="1">
              <a:buFont typeface="+mj-lt"/>
              <a:defRPr/>
            </a:pPr>
            <a:r>
              <a:rPr lang="en-US" altLang="zh-CN" sz="17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3）</a:t>
            </a:r>
            <a:r>
              <a:rPr lang="zh-CN" altLang="en-US" sz="17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作用域链</a:t>
            </a:r>
            <a:endParaRPr lang="zh-CN" altLang="en-US" sz="1700" b="1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628732" y="1988994"/>
            <a:ext cx="7714349" cy="339160"/>
          </a:xfrm>
          <a:prstGeom prst="rect">
            <a:avLst/>
          </a:prstGeom>
        </p:spPr>
        <p:txBody>
          <a:bodyPr wrap="square" lIns="76800" tIns="38400" rIns="76800" bIns="38400">
            <a:spAutoFit/>
          </a:bodyPr>
          <a:lstStyle/>
          <a:p>
            <a:pPr indent="252095">
              <a:tabLst>
                <a:tab pos="383540" algn="l"/>
              </a:tabLst>
              <a:defRPr/>
            </a:pPr>
            <a:r>
              <a:rPr lang="zh-CN" altLang="en-US" sz="17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自由变量：</a:t>
            </a:r>
            <a:r>
              <a:rPr lang="zh-CN" altLang="en-US" sz="17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当前作用域没有定义的变量</a:t>
            </a:r>
            <a:r>
              <a:rPr lang="zh-CN" altLang="en-US" sz="17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，这称为自由变量</a:t>
            </a:r>
            <a:endParaRPr lang="zh-CN" altLang="en-US" sz="17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91392" y="2708918"/>
            <a:ext cx="3810496" cy="339160"/>
          </a:xfrm>
          <a:prstGeom prst="rect">
            <a:avLst/>
          </a:prstGeom>
          <a:noFill/>
          <a:ln w="9525">
            <a:noFill/>
          </a:ln>
        </p:spPr>
        <p:txBody>
          <a:bodyPr wrap="square" lIns="76800" tIns="38400" rIns="76800" bIns="38400">
            <a:spAutoFit/>
          </a:bodyPr>
          <a:lstStyle/>
          <a:p>
            <a:pPr lvl="0" algn="l">
              <a:buClrTx/>
              <a:buSzTx/>
              <a:buFontTx/>
            </a:pPr>
            <a:r>
              <a:rPr lang="en-US" altLang="zh-CN" sz="17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【</a:t>
            </a:r>
            <a:r>
              <a:rPr lang="zh-CN" altLang="en-US" sz="17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案例</a:t>
            </a:r>
            <a:r>
              <a:rPr lang="en-US" altLang="zh-CN" sz="17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1.4.16】 </a:t>
            </a:r>
            <a:r>
              <a:rPr lang="zh-CN" altLang="en-US" sz="17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自由变量</a:t>
            </a:r>
            <a:endParaRPr lang="zh-CN" altLang="en-US" sz="17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23169" y="3428842"/>
            <a:ext cx="7612895" cy="246386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标题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vert="horz" lIns="121917" tIns="60958" rIns="121917" bIns="60958" rtlCol="0" anchor="ctr" anchorCtr="0">
            <a:noAutofit/>
          </a:bodyPr>
          <a:lstStyle/>
          <a:p>
            <a:r>
              <a:rPr lang="en-US" altLang="zh-CN" b="1" dirty="0" smtClean="0"/>
              <a:t>4. JavaScript</a:t>
            </a:r>
            <a:r>
              <a:rPr lang="zh-CN" altLang="en-US" b="1" dirty="0" smtClean="0"/>
              <a:t>编辑器</a:t>
            </a:r>
            <a:endParaRPr lang="zh-CN" altLang="en-US" b="1" dirty="0"/>
          </a:p>
        </p:txBody>
      </p:sp>
      <p:sp>
        <p:nvSpPr>
          <p:cNvPr id="13" name="矩形 38"/>
          <p:cNvSpPr>
            <a:spLocks noChangeArrowheads="1"/>
          </p:cNvSpPr>
          <p:nvPr/>
        </p:nvSpPr>
        <p:spPr bwMode="auto">
          <a:xfrm>
            <a:off x="450067" y="1273175"/>
            <a:ext cx="84296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457200" marR="0" lvl="0" indent="-4572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defRPr/>
            </a:pPr>
            <a:r>
              <a:rPr kumimoji="0" lang="en-US" altLang="zh-CN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</a:t>
            </a:r>
            <a:r>
              <a:rPr kumimoji="0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）浏览器</a:t>
            </a:r>
            <a:endParaRPr kumimoji="0" lang="en-US" altLang="zh-CN" sz="2000" b="1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450067" y="2707574"/>
          <a:ext cx="8259763" cy="2254834"/>
        </p:xfrm>
        <a:graphic>
          <a:graphicData uri="http://schemas.openxmlformats.org/drawingml/2006/table">
            <a:tbl>
              <a:tblPr firstRow="1" bandRow="1"/>
              <a:tblGrid>
                <a:gridCol w="1195593"/>
                <a:gridCol w="1832387"/>
                <a:gridCol w="5231783"/>
              </a:tblGrid>
              <a:tr h="53705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Franklin Gothic Book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Franklin Gothic Book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Franklin Gothic Book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Franklin Gothic Book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Franklin Gothic Book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Franklin Gothic Book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Franklin Gothic Book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Franklin Gothic Book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Franklin Gothic Book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400" b="1" kern="100" dirty="0" smtClean="0">
                          <a:solidFill>
                            <a:schemeClr val="bg1"/>
                          </a:solidFill>
                          <a:effectLst/>
                          <a:latin typeface="Franklin Gothic Book"/>
                          <a:ea typeface="+mn-ea"/>
                          <a:cs typeface="+mn-cs"/>
                        </a:rPr>
                        <a:t>开发商</a:t>
                      </a:r>
                      <a:endParaRPr lang="zh-CN" sz="1400" b="1" kern="100" dirty="0">
                        <a:solidFill>
                          <a:schemeClr val="bg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68584" marR="68584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DD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400" b="1" kern="100" dirty="0" smtClean="0">
                          <a:solidFill>
                            <a:schemeClr val="bg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浏览器</a:t>
                      </a:r>
                      <a:endParaRPr lang="zh-CN" sz="1400" b="1" kern="100" dirty="0">
                        <a:solidFill>
                          <a:schemeClr val="bg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68584" marR="68584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DD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Franklin Gothic Book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Franklin Gothic Book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Franklin Gothic Book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Franklin Gothic Book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Franklin Gothic Book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Franklin Gothic Book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Franklin Gothic Book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Franklin Gothic Book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Franklin Gothic Book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400" b="1" kern="100" dirty="0" smtClean="0">
                          <a:solidFill>
                            <a:schemeClr val="bg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特点</a:t>
                      </a:r>
                      <a:endParaRPr lang="zh-CN" sz="1400" b="1" kern="100" dirty="0">
                        <a:solidFill>
                          <a:schemeClr val="bg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68584" marR="68584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DDC"/>
                    </a:solidFill>
                  </a:tcPr>
                </a:tc>
              </a:tr>
              <a:tr h="429630">
                <a:tc>
                  <a:txBody>
                    <a:bodyPr/>
                    <a:lstStyle/>
                    <a:p>
                      <a:pPr marL="0" indent="266700" algn="l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1400" kern="1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+mn-cs"/>
                        </a:rPr>
                        <a:t>Microsoft</a:t>
                      </a:r>
                      <a:endParaRPr lang="zh-CN" sz="1400" kern="100" baseline="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+mn-cs"/>
                      </a:endParaRPr>
                    </a:p>
                  </a:txBody>
                  <a:tcPr marL="68577" marR="68577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BE3F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266700" algn="l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400" kern="100" baseline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+mn-cs"/>
                        </a:rPr>
                        <a:t>Microsoft Edge</a:t>
                      </a:r>
                      <a:endParaRPr lang="zh-CN" sz="1400" kern="100" baseline="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+mn-cs"/>
                      </a:endParaRPr>
                    </a:p>
                  </a:txBody>
                  <a:tcPr marL="68577" marR="68577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DDC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266700" algn="l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400" kern="100" baseline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+mn-cs"/>
                        </a:rPr>
                        <a:t>Windows 10</a:t>
                      </a:r>
                      <a:r>
                        <a:rPr lang="zh-CN" sz="1400" kern="100" baseline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+mn-cs"/>
                        </a:rPr>
                        <a:t>操作系统提供的浏览器，速度更快、功能更多</a:t>
                      </a:r>
                      <a:endParaRPr lang="zh-CN" sz="1400" kern="100" baseline="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+mn-cs"/>
                      </a:endParaRPr>
                    </a:p>
                  </a:txBody>
                  <a:tcPr marL="68577" marR="68577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DDC">
                        <a:tint val="40000"/>
                      </a:srgbClr>
                    </a:solidFill>
                  </a:tcPr>
                </a:tc>
              </a:tr>
              <a:tr h="429630">
                <a:tc>
                  <a:txBody>
                    <a:bodyPr/>
                    <a:lstStyle/>
                    <a:p>
                      <a:pPr marL="0" indent="266700" algn="l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400" kern="100" baseline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+mn-cs"/>
                        </a:rPr>
                        <a:t>Google</a:t>
                      </a:r>
                      <a:endParaRPr lang="zh-CN" sz="1400" kern="100" baseline="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+mn-cs"/>
                      </a:endParaRPr>
                    </a:p>
                  </a:txBody>
                  <a:tcPr marL="68577" marR="68577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F1F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266700" algn="l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400" kern="100" baseline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+mn-cs"/>
                        </a:rPr>
                        <a:t>Google Chrome</a:t>
                      </a:r>
                      <a:endParaRPr lang="zh-CN" sz="1400" kern="100" baseline="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+mn-cs"/>
                      </a:endParaRPr>
                    </a:p>
                  </a:txBody>
                  <a:tcPr marL="68577" marR="68577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F1F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266700" algn="l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zh-CN" sz="1400" kern="100" baseline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+mn-cs"/>
                        </a:rPr>
                        <a:t>目前市场占有率较高的浏览器，具有简洁、快速的特点</a:t>
                      </a:r>
                      <a:endParaRPr lang="zh-CN" sz="1400" kern="100" baseline="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+mn-cs"/>
                      </a:endParaRPr>
                    </a:p>
                  </a:txBody>
                  <a:tcPr marL="68577" marR="68577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F1F9"/>
                    </a:solidFill>
                  </a:tcPr>
                </a:tc>
              </a:tr>
              <a:tr h="429630">
                <a:tc>
                  <a:txBody>
                    <a:bodyPr/>
                    <a:lstStyle/>
                    <a:p>
                      <a:pPr marL="0" indent="266700" algn="l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400" kern="100" baseline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+mn-cs"/>
                        </a:rPr>
                        <a:t>Mozilla</a:t>
                      </a:r>
                      <a:endParaRPr lang="zh-CN" sz="1400" kern="100" baseline="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+mn-cs"/>
                      </a:endParaRPr>
                    </a:p>
                  </a:txBody>
                  <a:tcPr marL="68577" marR="68577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BE3F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266700" algn="l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400" kern="100" baseline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+mn-cs"/>
                        </a:rPr>
                        <a:t>Mozilla Firefox</a:t>
                      </a:r>
                      <a:endParaRPr lang="zh-CN" sz="1400" kern="100" baseline="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+mn-cs"/>
                      </a:endParaRPr>
                    </a:p>
                  </a:txBody>
                  <a:tcPr marL="68577" marR="68577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BE3F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266700" algn="l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zh-CN" sz="1400" kern="100" baseline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+mn-cs"/>
                        </a:rPr>
                        <a:t>一款优秀的浏览器，但市场占有率低于</a:t>
                      </a:r>
                      <a:r>
                        <a:rPr lang="en-US" sz="1400" kern="100" baseline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+mn-cs"/>
                        </a:rPr>
                        <a:t>Google Chrome</a:t>
                      </a:r>
                      <a:endParaRPr lang="zh-CN" sz="1400" kern="100" baseline="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+mn-cs"/>
                      </a:endParaRPr>
                    </a:p>
                  </a:txBody>
                  <a:tcPr marL="68577" marR="68577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BE3F2"/>
                    </a:solidFill>
                  </a:tcPr>
                </a:tc>
              </a:tr>
              <a:tr h="428887">
                <a:tc>
                  <a:txBody>
                    <a:bodyPr/>
                    <a:lstStyle/>
                    <a:p>
                      <a:pPr marL="0" indent="266700" algn="l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400" kern="100" baseline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+mn-cs"/>
                        </a:rPr>
                        <a:t>Apple</a:t>
                      </a:r>
                      <a:endParaRPr lang="zh-CN" sz="1400" kern="100" baseline="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+mn-cs"/>
                      </a:endParaRPr>
                    </a:p>
                  </a:txBody>
                  <a:tcPr marL="68577" marR="68577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F1F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266700" algn="l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400" kern="100" baseline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+mn-cs"/>
                        </a:rPr>
                        <a:t>Safari</a:t>
                      </a:r>
                      <a:endParaRPr lang="zh-CN" sz="1400" kern="100" baseline="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+mn-cs"/>
                      </a:endParaRPr>
                    </a:p>
                  </a:txBody>
                  <a:tcPr marL="68577" marR="68577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F1F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266700" algn="l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zh-CN" sz="1400" kern="100" baseline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+mn-cs"/>
                        </a:rPr>
                        <a:t>主要应用在苹果</a:t>
                      </a:r>
                      <a:r>
                        <a:rPr lang="en-US" sz="1400" kern="100" baseline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+mn-cs"/>
                        </a:rPr>
                        <a:t>iOS</a:t>
                      </a:r>
                      <a:r>
                        <a:rPr lang="zh-CN" sz="1400" kern="100" baseline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+mn-cs"/>
                        </a:rPr>
                        <a:t>、</a:t>
                      </a:r>
                      <a:r>
                        <a:rPr lang="en-US" sz="1400" kern="100" baseline="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+mn-cs"/>
                        </a:rPr>
                        <a:t>macOS</a:t>
                      </a:r>
                      <a:r>
                        <a:rPr lang="zh-CN" sz="1400" kern="100" baseline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+mn-cs"/>
                        </a:rPr>
                        <a:t>操作系统中的浏览器</a:t>
                      </a:r>
                      <a:endParaRPr lang="zh-CN" sz="1400" kern="100" baseline="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+mn-cs"/>
                      </a:endParaRPr>
                    </a:p>
                  </a:txBody>
                  <a:tcPr marL="68577" marR="68577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F1F9"/>
                    </a:solidFill>
                  </a:tcPr>
                </a:tc>
              </a:tr>
            </a:tbl>
          </a:graphicData>
        </a:graphic>
      </p:graphicFrame>
      <p:sp>
        <p:nvSpPr>
          <p:cNvPr id="6" name="矩形 5"/>
          <p:cNvSpPr/>
          <p:nvPr/>
        </p:nvSpPr>
        <p:spPr>
          <a:xfrm>
            <a:off x="611505" y="1821815"/>
            <a:ext cx="8110855" cy="706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 smtClean="0">
                <a:latin typeface="+mn-ea"/>
                <a:ea typeface="+mn-ea"/>
              </a:rPr>
              <a:t>       浏览器是访问运行网页所必备的工具。对于</a:t>
            </a:r>
            <a:r>
              <a:rPr lang="en-US" altLang="zh-CN" sz="2000" dirty="0" smtClean="0">
                <a:latin typeface="+mn-ea"/>
                <a:ea typeface="+mn-ea"/>
              </a:rPr>
              <a:t>WEB</a:t>
            </a:r>
            <a:r>
              <a:rPr lang="zh-CN" altLang="en-US" sz="2000" dirty="0" smtClean="0">
                <a:latin typeface="+mn-ea"/>
                <a:ea typeface="+mn-ea"/>
              </a:rPr>
              <a:t>程序员也是调试网页的开发工具。</a:t>
            </a:r>
            <a:endParaRPr lang="zh-CN" altLang="en-US" sz="2000" dirty="0" smtClean="0">
              <a:latin typeface="+mn-ea"/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867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867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674" grpId="0"/>
      <p:bldP spid="13" grpId="0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889248" y="260649"/>
            <a:ext cx="5411168" cy="527516"/>
          </a:xfrm>
        </p:spPr>
        <p:txBody>
          <a:bodyPr>
            <a:noAutofit/>
          </a:bodyPr>
          <a:lstStyle/>
          <a:p>
            <a:r>
              <a:rPr lang="en-US" altLang="zh-CN" sz="2400" b="1" dirty="0"/>
              <a:t>2.</a:t>
            </a:r>
            <a:r>
              <a:rPr lang="zh-CN" altLang="en-US" sz="2400" b="1" dirty="0"/>
              <a:t>变量作用域</a:t>
            </a:r>
            <a:endParaRPr lang="zh-CN" altLang="en-US" sz="2400" b="1" dirty="0"/>
          </a:p>
        </p:txBody>
      </p:sp>
      <p:sp>
        <p:nvSpPr>
          <p:cNvPr id="2" name="矩形 1"/>
          <p:cNvSpPr/>
          <p:nvPr/>
        </p:nvSpPr>
        <p:spPr bwMode="auto">
          <a:xfrm>
            <a:off x="305077" y="1340809"/>
            <a:ext cx="3810496" cy="339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76800" tIns="38400" rIns="76800" bIns="3840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768350" eaLnBrk="1" hangingPunct="1">
              <a:buFont typeface="+mj-lt"/>
              <a:defRPr/>
            </a:pPr>
            <a:r>
              <a:rPr lang="en-US" altLang="zh-CN" sz="17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3）</a:t>
            </a:r>
            <a:r>
              <a:rPr lang="zh-CN" altLang="en-US" sz="17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作用域链</a:t>
            </a:r>
            <a:endParaRPr lang="zh-CN" altLang="en-US" sz="1700" b="1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28970" y="1988995"/>
            <a:ext cx="3810496" cy="339160"/>
          </a:xfrm>
          <a:prstGeom prst="rect">
            <a:avLst/>
          </a:prstGeom>
          <a:noFill/>
          <a:ln w="9525">
            <a:noFill/>
          </a:ln>
        </p:spPr>
        <p:txBody>
          <a:bodyPr wrap="square" lIns="76800" tIns="38400" rIns="76800" bIns="38400">
            <a:spAutoFit/>
          </a:bodyPr>
          <a:lstStyle/>
          <a:p>
            <a:pPr lvl="0" algn="l">
              <a:buClrTx/>
              <a:buSzTx/>
              <a:buFontTx/>
            </a:pPr>
            <a:r>
              <a:rPr lang="en-US" altLang="zh-CN" sz="17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【</a:t>
            </a:r>
            <a:r>
              <a:rPr lang="zh-CN" altLang="en-US" sz="17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案例</a:t>
            </a:r>
            <a:r>
              <a:rPr lang="en-US" altLang="zh-CN" sz="17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1.4.17】 </a:t>
            </a:r>
            <a:r>
              <a:rPr lang="zh-CN" altLang="en-US" sz="17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作用域链</a:t>
            </a:r>
            <a:endParaRPr lang="zh-CN" altLang="en-US" sz="17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1223" y="2780657"/>
            <a:ext cx="7674339" cy="39811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889248" y="260649"/>
            <a:ext cx="5411168" cy="527516"/>
          </a:xfrm>
        </p:spPr>
        <p:txBody>
          <a:bodyPr>
            <a:noAutofit/>
          </a:bodyPr>
          <a:lstStyle/>
          <a:p>
            <a:r>
              <a:rPr lang="en-US" altLang="zh-CN" sz="2400" b="1" dirty="0"/>
              <a:t>2.</a:t>
            </a:r>
            <a:r>
              <a:rPr lang="zh-CN" altLang="en-US" sz="2400" b="1" dirty="0"/>
              <a:t>变量作用域</a:t>
            </a:r>
            <a:endParaRPr lang="zh-CN" altLang="en-US" sz="2400" b="1" dirty="0"/>
          </a:p>
        </p:txBody>
      </p:sp>
      <p:sp>
        <p:nvSpPr>
          <p:cNvPr id="2" name="矩形 1"/>
          <p:cNvSpPr/>
          <p:nvPr/>
        </p:nvSpPr>
        <p:spPr bwMode="auto">
          <a:xfrm>
            <a:off x="358901" y="1340809"/>
            <a:ext cx="3810496" cy="339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76800" tIns="38400" rIns="76800" bIns="3840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768350" eaLnBrk="1" hangingPunct="1">
              <a:buFont typeface="+mj-lt"/>
              <a:defRPr/>
            </a:pPr>
            <a:r>
              <a:rPr lang="en-US" altLang="zh-CN" sz="17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4）</a:t>
            </a:r>
            <a:r>
              <a:rPr lang="zh-CN" altLang="en-US" sz="17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变量的生命周期</a:t>
            </a:r>
            <a:endParaRPr lang="zh-CN" altLang="en-US" sz="1700" b="1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66786" y="1988995"/>
            <a:ext cx="8515506" cy="1193240"/>
          </a:xfrm>
          <a:prstGeom prst="rect">
            <a:avLst/>
          </a:prstGeom>
        </p:spPr>
        <p:txBody>
          <a:bodyPr wrap="square" lIns="76800" tIns="38400" rIns="76800" bIns="38400">
            <a:spAutoFit/>
          </a:bodyPr>
          <a:lstStyle/>
          <a:p>
            <a:pPr indent="252095" fontAlgn="auto">
              <a:lnSpc>
                <a:spcPts val="2855"/>
              </a:lnSpc>
              <a:tabLst>
                <a:tab pos="383540" algn="l"/>
              </a:tabLst>
              <a:defRPr/>
            </a:pPr>
            <a:r>
              <a:rPr lang="en-US" altLang="zh-CN" sz="17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 </a:t>
            </a:r>
            <a:r>
              <a:rPr lang="zh-CN" altLang="en-US" sz="17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在</a:t>
            </a:r>
            <a:r>
              <a:rPr lang="en-US" altLang="zh-CN" sz="17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JavaScript</a:t>
            </a:r>
            <a:r>
              <a:rPr lang="zh-CN" altLang="en-US" sz="17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中，对于</a:t>
            </a:r>
            <a:r>
              <a:rPr lang="en-US" altLang="zh-CN" sz="17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for</a:t>
            </a:r>
            <a:r>
              <a:rPr lang="zh-CN" altLang="en-US" sz="17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循环中定义的</a:t>
            </a:r>
            <a:r>
              <a:rPr lang="en-US" altLang="zh-CN" sz="1700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i</a:t>
            </a:r>
            <a:r>
              <a:rPr lang="zh-CN" altLang="en-US" sz="17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变量，其生命周期在</a:t>
            </a:r>
            <a:r>
              <a:rPr lang="zh-CN" altLang="en-US" sz="17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循环结束后仍然是有效的</a:t>
            </a:r>
            <a:r>
              <a:rPr lang="zh-CN" altLang="en-US" sz="17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。这是因为</a:t>
            </a:r>
            <a:r>
              <a:rPr lang="en-US" altLang="zh-CN" sz="17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JavaScript</a:t>
            </a:r>
            <a:r>
              <a:rPr lang="zh-CN" altLang="en-US" sz="17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变量作用范围没有语句块的概念（</a:t>
            </a:r>
            <a:r>
              <a:rPr lang="en-US" altLang="zh-CN" sz="17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ES6</a:t>
            </a:r>
            <a:r>
              <a:rPr lang="zh-CN" altLang="en-US" sz="17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中提供的</a:t>
            </a:r>
            <a:r>
              <a:rPr lang="en-US" altLang="zh-CN" sz="17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let</a:t>
            </a:r>
            <a:r>
              <a:rPr lang="zh-CN" altLang="en-US" sz="17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关键字可以声明块级变量）。</a:t>
            </a:r>
            <a:endParaRPr lang="zh-CN" altLang="en-US" sz="17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889248" y="260649"/>
            <a:ext cx="5411168" cy="527516"/>
          </a:xfrm>
        </p:spPr>
        <p:txBody>
          <a:bodyPr>
            <a:noAutofit/>
          </a:bodyPr>
          <a:lstStyle/>
          <a:p>
            <a:r>
              <a:rPr lang="en-US" altLang="zh-CN" sz="2400" b="1" dirty="0"/>
              <a:t>2.</a:t>
            </a:r>
            <a:r>
              <a:rPr lang="zh-CN" altLang="en-US" sz="2400" b="1" dirty="0"/>
              <a:t>变量作用域</a:t>
            </a:r>
            <a:endParaRPr lang="zh-CN" altLang="en-US" sz="2400" b="1" dirty="0"/>
          </a:p>
        </p:txBody>
      </p:sp>
      <p:sp>
        <p:nvSpPr>
          <p:cNvPr id="3" name="矩形 2"/>
          <p:cNvSpPr/>
          <p:nvPr/>
        </p:nvSpPr>
        <p:spPr bwMode="auto">
          <a:xfrm>
            <a:off x="358901" y="1340809"/>
            <a:ext cx="3810496" cy="339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76800" tIns="38400" rIns="76800" bIns="3840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768350" eaLnBrk="1" hangingPunct="1">
              <a:buFont typeface="+mj-lt"/>
              <a:defRPr/>
            </a:pPr>
            <a:r>
              <a:rPr lang="en-US" altLang="zh-CN" sz="17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4）</a:t>
            </a:r>
            <a:r>
              <a:rPr lang="zh-CN" altLang="en-US" sz="17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变量的生命周期</a:t>
            </a:r>
            <a:endParaRPr lang="zh-CN" altLang="en-US" sz="1700" b="1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75146" y="2060733"/>
            <a:ext cx="3810496" cy="339160"/>
          </a:xfrm>
          <a:prstGeom prst="rect">
            <a:avLst/>
          </a:prstGeom>
          <a:noFill/>
          <a:ln w="9525">
            <a:noFill/>
          </a:ln>
        </p:spPr>
        <p:txBody>
          <a:bodyPr wrap="square" lIns="76800" tIns="38400" rIns="76800" bIns="38400">
            <a:spAutoFit/>
          </a:bodyPr>
          <a:lstStyle/>
          <a:p>
            <a:pPr lvl="0" algn="l">
              <a:buClrTx/>
              <a:buSzTx/>
              <a:buFontTx/>
            </a:pPr>
            <a:r>
              <a:rPr lang="en-US" altLang="zh-CN" sz="17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【</a:t>
            </a:r>
            <a:r>
              <a:rPr lang="zh-CN" altLang="en-US" sz="17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案例</a:t>
            </a:r>
            <a:r>
              <a:rPr lang="en-US" altLang="zh-CN" sz="17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1.4.18】 </a:t>
            </a:r>
            <a:r>
              <a:rPr lang="zh-CN" altLang="en-US" sz="17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变量的生命周期</a:t>
            </a:r>
            <a:endParaRPr lang="zh-CN" altLang="en-US" sz="17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15046" y="2708918"/>
            <a:ext cx="7809612" cy="37361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889248" y="260649"/>
            <a:ext cx="5411168" cy="527516"/>
          </a:xfrm>
        </p:spPr>
        <p:txBody>
          <a:bodyPr>
            <a:noAutofit/>
          </a:bodyPr>
          <a:lstStyle/>
          <a:p>
            <a:r>
              <a:rPr lang="en-US" altLang="zh-CN" sz="2400" b="1" dirty="0"/>
              <a:t>2.</a:t>
            </a:r>
            <a:r>
              <a:rPr lang="zh-CN" altLang="en-US" sz="2400" b="1" dirty="0"/>
              <a:t>变量作用域</a:t>
            </a:r>
            <a:endParaRPr lang="zh-CN" altLang="en-US" sz="2400" b="1" dirty="0"/>
          </a:p>
        </p:txBody>
      </p:sp>
      <p:sp>
        <p:nvSpPr>
          <p:cNvPr id="100" name="矩形 99"/>
          <p:cNvSpPr/>
          <p:nvPr/>
        </p:nvSpPr>
        <p:spPr bwMode="auto">
          <a:xfrm>
            <a:off x="305077" y="1340809"/>
            <a:ext cx="3810496" cy="339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76800" tIns="38400" rIns="76800" bIns="3840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768350" eaLnBrk="1" hangingPunct="1">
              <a:buFont typeface="+mj-lt"/>
              <a:defRPr/>
            </a:pPr>
            <a:r>
              <a:rPr lang="en-US" altLang="zh-CN" sz="17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4）</a:t>
            </a:r>
            <a:r>
              <a:rPr lang="zh-CN" altLang="en-US" sz="17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变量的生命周期</a:t>
            </a:r>
            <a:endParaRPr lang="en-US" altLang="zh-CN" sz="1700" b="1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66786" y="2276583"/>
            <a:ext cx="8740325" cy="1454850"/>
          </a:xfrm>
          <a:prstGeom prst="rect">
            <a:avLst/>
          </a:prstGeom>
        </p:spPr>
        <p:txBody>
          <a:bodyPr wrap="square" lIns="76800" tIns="38400" rIns="76800" bIns="38400">
            <a:spAutoFit/>
          </a:bodyPr>
          <a:lstStyle/>
          <a:p>
            <a:pPr indent="252095">
              <a:lnSpc>
                <a:spcPts val="2855"/>
              </a:lnSpc>
              <a:tabLst>
                <a:tab pos="383540" algn="l"/>
              </a:tabLst>
              <a:defRPr/>
            </a:pPr>
            <a:r>
              <a:rPr lang="zh-CN" altLang="en-US" sz="1700" dirty="0">
                <a:solidFill>
                  <a:schemeClr val="accent1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提示</a:t>
            </a:r>
            <a:r>
              <a:rPr lang="zh-CN" altLang="en-US" sz="17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：</a:t>
            </a:r>
            <a:endParaRPr lang="zh-CN" altLang="en-US" sz="17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indent="252095">
              <a:lnSpc>
                <a:spcPts val="2855"/>
              </a:lnSpc>
              <a:tabLst>
                <a:tab pos="383540" algn="l"/>
              </a:tabLst>
              <a:defRPr/>
            </a:pPr>
            <a:r>
              <a:rPr lang="en-US" altLang="zh-CN" sz="17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</a:t>
            </a:r>
            <a:r>
              <a:rPr lang="zh-CN" altLang="en-US" sz="17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、</a:t>
            </a:r>
            <a:r>
              <a:rPr lang="en-US" altLang="zh-CN" sz="1700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JavaScript中的方法内部定义变量的时候如果没有加var，就是全局变量；否则为局部变量</a:t>
            </a:r>
            <a:r>
              <a:rPr lang="en-US" altLang="zh-CN" sz="17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；</a:t>
            </a:r>
            <a:endParaRPr lang="en-US" altLang="zh-CN" sz="17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r>
              <a:rPr lang="en-US" altLang="zh-CN" sz="17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   2</a:t>
            </a:r>
            <a:r>
              <a:rPr lang="zh-CN" altLang="en-US" sz="17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、</a:t>
            </a:r>
            <a:r>
              <a:rPr lang="en-US" altLang="zh-CN" sz="1700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当fun</a:t>
            </a:r>
            <a:r>
              <a:rPr lang="en-US" altLang="zh-CN" sz="17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()</a:t>
            </a:r>
            <a:r>
              <a:rPr lang="en-US" altLang="zh-CN" sz="1700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没有执行的时候，方法内部的全局变量是不会声明并且定义的</a:t>
            </a:r>
            <a:r>
              <a:rPr lang="en-US" altLang="zh-CN" sz="17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。</a:t>
            </a:r>
            <a:endParaRPr lang="en-US" altLang="zh-CN" sz="17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2" grpId="1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889248" y="260649"/>
            <a:ext cx="5411168" cy="527516"/>
          </a:xfrm>
        </p:spPr>
        <p:txBody>
          <a:bodyPr>
            <a:noAutofit/>
          </a:bodyPr>
          <a:lstStyle/>
          <a:p>
            <a:r>
              <a:rPr lang="en-US" altLang="zh-CN" sz="2400" b="1" dirty="0"/>
              <a:t>3.</a:t>
            </a:r>
            <a:r>
              <a:rPr lang="zh-CN" altLang="en-US" sz="2400" b="1" dirty="0"/>
              <a:t>特殊函数</a:t>
            </a:r>
            <a:endParaRPr lang="zh-CN" altLang="en-US" sz="2400" b="1" dirty="0"/>
          </a:p>
        </p:txBody>
      </p:sp>
      <p:sp>
        <p:nvSpPr>
          <p:cNvPr id="100" name="矩形 99"/>
          <p:cNvSpPr/>
          <p:nvPr/>
        </p:nvSpPr>
        <p:spPr bwMode="auto">
          <a:xfrm>
            <a:off x="575146" y="1269071"/>
            <a:ext cx="3810496" cy="339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76800" tIns="38400" rIns="76800" bIns="3840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768350" eaLnBrk="1" hangingPunct="1">
              <a:buFont typeface="+mj-lt"/>
              <a:defRPr/>
            </a:pPr>
            <a:r>
              <a:rPr lang="en-US" altLang="zh-CN" sz="17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</a:t>
            </a:r>
            <a:r>
              <a:rPr lang="zh-CN" altLang="en-US" sz="17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sz="17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匿名函数</a:t>
            </a:r>
            <a:endParaRPr lang="en-US" altLang="zh-CN" sz="1700" b="1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683031" y="1916621"/>
            <a:ext cx="6761725" cy="449447"/>
          </a:xfrm>
          <a:prstGeom prst="rect">
            <a:avLst/>
          </a:prstGeom>
        </p:spPr>
        <p:txBody>
          <a:bodyPr wrap="square" lIns="76800" tIns="38400" rIns="76800" bIns="38400">
            <a:spAutoFit/>
          </a:bodyPr>
          <a:lstStyle/>
          <a:p>
            <a:pPr indent="252095">
              <a:lnSpc>
                <a:spcPts val="2855"/>
              </a:lnSpc>
              <a:tabLst>
                <a:tab pos="383540" algn="l"/>
              </a:tabLst>
              <a:defRPr/>
            </a:pPr>
            <a:r>
              <a:rPr lang="en-US" altLang="zh-CN" sz="1700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所谓匿名函数就是</a:t>
            </a:r>
            <a:r>
              <a:rPr lang="en-US" altLang="zh-CN" sz="17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没有指定函数名的函数</a:t>
            </a:r>
            <a:r>
              <a:rPr lang="en-US" altLang="zh-CN" sz="17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。</a:t>
            </a:r>
            <a:endParaRPr lang="en-US" altLang="zh-CN" sz="17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83032" y="2636544"/>
            <a:ext cx="4090091" cy="449447"/>
          </a:xfrm>
          <a:prstGeom prst="rect">
            <a:avLst/>
          </a:prstGeom>
        </p:spPr>
        <p:txBody>
          <a:bodyPr wrap="square" lIns="76800" tIns="38400" rIns="76800" bIns="38400">
            <a:spAutoFit/>
          </a:bodyPr>
          <a:lstStyle/>
          <a:p>
            <a:pPr indent="252095">
              <a:lnSpc>
                <a:spcPts val="2855"/>
              </a:lnSpc>
              <a:tabLst>
                <a:tab pos="383540" algn="l"/>
              </a:tabLst>
              <a:defRPr/>
            </a:pPr>
            <a:r>
              <a:rPr lang="en-US" altLang="zh-CN" sz="1700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匿名函数的创建有两种方式</a:t>
            </a:r>
            <a:r>
              <a:rPr lang="zh-CN" altLang="en-US" sz="17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：</a:t>
            </a:r>
            <a:endParaRPr lang="zh-CN" altLang="en-US" sz="17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28732" y="3356468"/>
            <a:ext cx="8174943" cy="539215"/>
          </a:xfrm>
          <a:prstGeom prst="rect">
            <a:avLst/>
          </a:prstGeom>
          <a:noFill/>
          <a:ln w="9525">
            <a:noFill/>
          </a:ln>
        </p:spPr>
        <p:txBody>
          <a:bodyPr wrap="square" lIns="76800" tIns="38400" rIns="76800" bIns="38400">
            <a:spAutoFit/>
          </a:bodyPr>
          <a:lstStyle/>
          <a:p>
            <a:pPr marL="288290" indent="-288290">
              <a:buFont typeface="+mj-ea"/>
              <a:buAutoNum type="circleNumDbPlain"/>
            </a:pPr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第一种方式可以采用下面这段代码的方式：将函数赋值给一个变量名，然后可以通过变量名</a:t>
            </a: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(</a:t>
            </a:r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参数</a:t>
            </a: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)</a:t>
            </a:r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的方式进行调用。</a:t>
            </a:r>
            <a:endParaRPr lang="zh-CN" altLang="en-US" sz="15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99039" y="4194474"/>
            <a:ext cx="3810496" cy="339160"/>
          </a:xfrm>
          <a:prstGeom prst="rect">
            <a:avLst/>
          </a:prstGeom>
          <a:noFill/>
          <a:ln w="9525">
            <a:noFill/>
          </a:ln>
        </p:spPr>
        <p:txBody>
          <a:bodyPr wrap="square" lIns="76800" tIns="38400" rIns="76800" bIns="38400">
            <a:spAutoFit/>
          </a:bodyPr>
          <a:lstStyle/>
          <a:p>
            <a:pPr lvl="0" algn="l">
              <a:buClrTx/>
              <a:buSzTx/>
              <a:buFontTx/>
            </a:pPr>
            <a:r>
              <a:rPr lang="en-US" altLang="zh-CN" sz="17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【</a:t>
            </a:r>
            <a:r>
              <a:rPr lang="zh-CN" altLang="en-US" sz="17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案例</a:t>
            </a:r>
            <a:r>
              <a:rPr lang="en-US" altLang="zh-CN" sz="17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1.4.19】 </a:t>
            </a:r>
            <a:r>
              <a:rPr lang="zh-CN" altLang="en-US" sz="17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匿名函数</a:t>
            </a:r>
            <a:r>
              <a:rPr lang="en-US" altLang="zh-CN" sz="17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</a:t>
            </a:r>
            <a:endParaRPr lang="en-US" altLang="zh-CN" sz="17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1223" y="4914397"/>
            <a:ext cx="8711746" cy="174584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4" grpId="0"/>
      <p:bldP spid="4" grpId="1"/>
      <p:bldP spid="7" grpId="0"/>
      <p:bldP spid="7" grpId="1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889248" y="260649"/>
            <a:ext cx="5411168" cy="527516"/>
          </a:xfrm>
        </p:spPr>
        <p:txBody>
          <a:bodyPr>
            <a:noAutofit/>
          </a:bodyPr>
          <a:lstStyle/>
          <a:p>
            <a:r>
              <a:rPr lang="en-US" altLang="zh-CN" sz="2400" b="1" dirty="0"/>
              <a:t>3.</a:t>
            </a:r>
            <a:r>
              <a:rPr lang="zh-CN" altLang="en-US" sz="2400" b="1" dirty="0"/>
              <a:t>特殊函数</a:t>
            </a:r>
            <a:endParaRPr lang="zh-CN" altLang="en-US" sz="2400" b="1" dirty="0"/>
          </a:p>
        </p:txBody>
      </p:sp>
      <p:sp>
        <p:nvSpPr>
          <p:cNvPr id="100" name="矩形 99"/>
          <p:cNvSpPr/>
          <p:nvPr/>
        </p:nvSpPr>
        <p:spPr bwMode="auto">
          <a:xfrm>
            <a:off x="575146" y="1269071"/>
            <a:ext cx="3810496" cy="339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76800" tIns="38400" rIns="76800" bIns="3840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768350" eaLnBrk="1" hangingPunct="1">
              <a:buFont typeface="+mj-lt"/>
              <a:defRPr/>
            </a:pPr>
            <a:r>
              <a:rPr lang="en-US" altLang="zh-CN" sz="17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</a:t>
            </a:r>
            <a:r>
              <a:rPr lang="zh-CN" altLang="en-US" sz="17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sz="17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匿名函数</a:t>
            </a:r>
            <a:endParaRPr lang="en-US" altLang="zh-CN" sz="1700" b="1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74909" y="1772509"/>
            <a:ext cx="8286400" cy="1193240"/>
          </a:xfrm>
          <a:prstGeom prst="rect">
            <a:avLst/>
          </a:prstGeom>
          <a:noFill/>
          <a:ln w="9525">
            <a:noFill/>
          </a:ln>
        </p:spPr>
        <p:txBody>
          <a:bodyPr wrap="square" lIns="76800" tIns="38400" rIns="76800" bIns="38400">
            <a:spAutoFit/>
          </a:bodyPr>
          <a:lstStyle/>
          <a:p>
            <a:pPr marL="288290" indent="-288290" fontAlgn="auto">
              <a:lnSpc>
                <a:spcPts val="2905"/>
              </a:lnSpc>
              <a:buFont typeface="+mj-ea"/>
              <a:buAutoNum type="circleNumDbPlain" startAt="2"/>
            </a:pPr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第二种方式可以采用下面这段代码的方式，其中第一个圆括号表示</a:t>
            </a:r>
            <a:r>
              <a:rPr lang="zh-CN" altLang="en-US" sz="15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创建了一个匿名函数</a:t>
            </a:r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，第二个圆括号表示</a:t>
            </a:r>
            <a:r>
              <a:rPr lang="zh-CN" altLang="en-US" sz="15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定义匿名函数的形参</a:t>
            </a:r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，第三个圆括号用于</a:t>
            </a:r>
            <a:r>
              <a:rPr lang="zh-CN" altLang="en-US" sz="15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调用该匿名函数</a:t>
            </a:r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，并传入参数。实际上第二种方式就是函数的</a:t>
            </a:r>
            <a:r>
              <a:rPr lang="zh-CN" altLang="en-US" sz="15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自调用形式，函数创建完毕后，会自动执行</a:t>
            </a:r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。</a:t>
            </a:r>
            <a:endParaRPr lang="zh-CN" altLang="en-US" sz="15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6855" y="4004653"/>
            <a:ext cx="9059454" cy="147920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889248" y="260649"/>
            <a:ext cx="5411168" cy="527516"/>
          </a:xfrm>
        </p:spPr>
        <p:txBody>
          <a:bodyPr>
            <a:noAutofit/>
          </a:bodyPr>
          <a:lstStyle/>
          <a:p>
            <a:r>
              <a:rPr lang="en-US" altLang="zh-CN" sz="2400" b="1" dirty="0"/>
              <a:t>3.</a:t>
            </a:r>
            <a:r>
              <a:rPr lang="zh-CN" altLang="en-US" sz="2400" b="1" dirty="0"/>
              <a:t>特殊函数</a:t>
            </a:r>
            <a:endParaRPr lang="zh-CN" altLang="en-US" sz="2400" b="1" dirty="0"/>
          </a:p>
        </p:txBody>
      </p:sp>
      <p:sp>
        <p:nvSpPr>
          <p:cNvPr id="100" name="矩形 99"/>
          <p:cNvSpPr/>
          <p:nvPr/>
        </p:nvSpPr>
        <p:spPr bwMode="auto">
          <a:xfrm>
            <a:off x="575146" y="1269071"/>
            <a:ext cx="3810496" cy="339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76800" tIns="38400" rIns="76800" bIns="3840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768350" eaLnBrk="1" hangingPunct="1">
              <a:buFont typeface="+mj-lt"/>
              <a:defRPr/>
            </a:pPr>
            <a:r>
              <a:rPr lang="en-US" altLang="zh-CN" sz="17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</a:t>
            </a:r>
            <a:r>
              <a:rPr lang="zh-CN" altLang="en-US" sz="17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sz="17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回调函数</a:t>
            </a:r>
            <a:endParaRPr lang="en-US" altLang="zh-CN" sz="1700" b="1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574909" y="1916622"/>
            <a:ext cx="8293068" cy="1193240"/>
          </a:xfrm>
          <a:prstGeom prst="rect">
            <a:avLst/>
          </a:prstGeom>
        </p:spPr>
        <p:txBody>
          <a:bodyPr wrap="square" lIns="76800" tIns="38400" rIns="76800" bIns="38400">
            <a:spAutoFit/>
          </a:bodyPr>
          <a:lstStyle/>
          <a:p>
            <a:pPr indent="252095">
              <a:lnSpc>
                <a:spcPts val="2855"/>
              </a:lnSpc>
              <a:tabLst>
                <a:tab pos="383540" algn="l"/>
              </a:tabLst>
              <a:defRPr/>
            </a:pPr>
            <a:r>
              <a:rPr lang="en-US" altLang="zh-CN" sz="17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  </a:t>
            </a:r>
            <a:r>
              <a:rPr lang="en-US" altLang="zh-CN" sz="1700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JavaScript中允许函数可以作为参数传递</a:t>
            </a:r>
            <a:r>
              <a:rPr lang="en-US" altLang="zh-CN" sz="17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。</a:t>
            </a:r>
            <a:r>
              <a:rPr lang="en-US" altLang="zh-CN" sz="17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回调函数就是一个参数</a:t>
            </a:r>
            <a:r>
              <a:rPr lang="en-US" altLang="zh-CN" sz="1700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，将这个函数作为参数传到另一个函数里面，当那个函数执行完之后，</a:t>
            </a:r>
            <a:r>
              <a:rPr lang="en-US" altLang="zh-CN" sz="17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再执行传进去的这个函数</a:t>
            </a:r>
            <a:r>
              <a:rPr lang="en-US" altLang="zh-CN" sz="17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。</a:t>
            </a:r>
            <a:r>
              <a:rPr lang="en-US" altLang="zh-CN" sz="17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这个过程就叫做回调</a:t>
            </a:r>
            <a:r>
              <a:rPr lang="en-US" altLang="zh-CN" sz="17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。</a:t>
            </a:r>
            <a:endParaRPr lang="en-US" altLang="zh-CN" sz="17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28970" y="3068880"/>
            <a:ext cx="3810496" cy="339160"/>
          </a:xfrm>
          <a:prstGeom prst="rect">
            <a:avLst/>
          </a:prstGeom>
          <a:noFill/>
          <a:ln w="9525">
            <a:noFill/>
          </a:ln>
        </p:spPr>
        <p:txBody>
          <a:bodyPr wrap="square" lIns="76800" tIns="38400" rIns="76800" bIns="38400">
            <a:spAutoFit/>
          </a:bodyPr>
          <a:lstStyle/>
          <a:p>
            <a:pPr lvl="0" algn="l">
              <a:buClrTx/>
              <a:buSzTx/>
              <a:buFontTx/>
            </a:pPr>
            <a:r>
              <a:rPr lang="en-US" altLang="zh-CN" sz="17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【</a:t>
            </a:r>
            <a:r>
              <a:rPr lang="zh-CN" altLang="en-US" sz="17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案例</a:t>
            </a:r>
            <a:r>
              <a:rPr lang="en-US" altLang="zh-CN" sz="17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1.4.21】 </a:t>
            </a:r>
            <a:r>
              <a:rPr lang="zh-CN" altLang="en-US" sz="17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回调函数</a:t>
            </a:r>
            <a:r>
              <a:rPr lang="en-US" altLang="zh-CN" sz="17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</a:t>
            </a:r>
            <a:endParaRPr lang="en-US" altLang="zh-CN" sz="17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15046" y="3788803"/>
            <a:ext cx="8120167" cy="260353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889248" y="260649"/>
            <a:ext cx="5411168" cy="527516"/>
          </a:xfrm>
        </p:spPr>
        <p:txBody>
          <a:bodyPr>
            <a:noAutofit/>
          </a:bodyPr>
          <a:lstStyle/>
          <a:p>
            <a:r>
              <a:rPr lang="en-US" altLang="zh-CN" sz="2400" b="1" dirty="0"/>
              <a:t>3.</a:t>
            </a:r>
            <a:r>
              <a:rPr lang="zh-CN" altLang="en-US" sz="2400" b="1" dirty="0"/>
              <a:t>特殊函数</a:t>
            </a:r>
            <a:endParaRPr lang="zh-CN" altLang="en-US" sz="2400" b="1" dirty="0"/>
          </a:p>
        </p:txBody>
      </p:sp>
      <p:sp>
        <p:nvSpPr>
          <p:cNvPr id="100" name="矩形 99"/>
          <p:cNvSpPr/>
          <p:nvPr/>
        </p:nvSpPr>
        <p:spPr bwMode="auto">
          <a:xfrm>
            <a:off x="575146" y="1269071"/>
            <a:ext cx="3810496" cy="339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76800" tIns="38400" rIns="76800" bIns="3840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768350" eaLnBrk="1" hangingPunct="1">
              <a:buFont typeface="+mj-lt"/>
              <a:defRPr/>
            </a:pPr>
            <a:r>
              <a:rPr lang="en-US" altLang="zh-CN" sz="17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</a:t>
            </a:r>
            <a:r>
              <a:rPr lang="zh-CN" altLang="en-US" sz="17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sz="17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回调函数</a:t>
            </a:r>
            <a:endParaRPr lang="en-US" altLang="zh-CN" sz="1700" b="1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83269" y="1988995"/>
            <a:ext cx="3810496" cy="339160"/>
          </a:xfrm>
          <a:prstGeom prst="rect">
            <a:avLst/>
          </a:prstGeom>
          <a:noFill/>
          <a:ln w="9525">
            <a:noFill/>
          </a:ln>
        </p:spPr>
        <p:txBody>
          <a:bodyPr wrap="square" lIns="76800" tIns="38400" rIns="76800" bIns="38400">
            <a:spAutoFit/>
          </a:bodyPr>
          <a:lstStyle/>
          <a:p>
            <a:pPr lvl="0" algn="l">
              <a:buClrTx/>
              <a:buSzTx/>
              <a:buFontTx/>
            </a:pPr>
            <a:r>
              <a:rPr lang="en-US" altLang="zh-CN" sz="17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【</a:t>
            </a:r>
            <a:r>
              <a:rPr lang="zh-CN" altLang="en-US" sz="17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案例</a:t>
            </a:r>
            <a:r>
              <a:rPr lang="en-US" altLang="zh-CN" sz="17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1.4.22】 </a:t>
            </a:r>
            <a:r>
              <a:rPr lang="zh-CN" altLang="en-US" sz="17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回调函数</a:t>
            </a:r>
            <a:r>
              <a:rPr lang="en-US" altLang="zh-CN" sz="17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2</a:t>
            </a:r>
            <a:endParaRPr lang="en-US" altLang="zh-CN" sz="17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1154" y="3068879"/>
            <a:ext cx="8627916" cy="182202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889248" y="260649"/>
            <a:ext cx="5411168" cy="527516"/>
          </a:xfrm>
        </p:spPr>
        <p:txBody>
          <a:bodyPr>
            <a:noAutofit/>
          </a:bodyPr>
          <a:lstStyle/>
          <a:p>
            <a:r>
              <a:rPr lang="en-US" altLang="zh-CN" sz="2400" b="1" dirty="0"/>
              <a:t>3.</a:t>
            </a:r>
            <a:r>
              <a:rPr lang="zh-CN" altLang="en-US" sz="2400" b="1" dirty="0"/>
              <a:t>特殊函数</a:t>
            </a:r>
            <a:endParaRPr lang="zh-CN" altLang="en-US" sz="2400" b="1" dirty="0"/>
          </a:p>
        </p:txBody>
      </p:sp>
      <p:sp>
        <p:nvSpPr>
          <p:cNvPr id="100" name="矩形 99"/>
          <p:cNvSpPr/>
          <p:nvPr/>
        </p:nvSpPr>
        <p:spPr bwMode="auto">
          <a:xfrm>
            <a:off x="575146" y="1269071"/>
            <a:ext cx="3810496" cy="339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76800" tIns="38400" rIns="76800" bIns="3840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768350" eaLnBrk="1" hangingPunct="1">
              <a:buFont typeface="+mj-lt"/>
              <a:defRPr/>
            </a:pPr>
            <a:r>
              <a:rPr lang="en-US" altLang="zh-CN" sz="17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</a:t>
            </a:r>
            <a:r>
              <a:rPr lang="zh-CN" altLang="en-US" sz="17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）箭头</a:t>
            </a:r>
            <a:r>
              <a:rPr lang="en-US" altLang="zh-CN" sz="17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函数</a:t>
            </a:r>
            <a:endParaRPr lang="en-US" altLang="zh-CN" sz="1700" b="1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521086" y="1772510"/>
            <a:ext cx="8261632" cy="1495887"/>
          </a:xfrm>
          <a:prstGeom prst="rect">
            <a:avLst/>
          </a:prstGeom>
        </p:spPr>
        <p:txBody>
          <a:bodyPr wrap="square" lIns="76800" tIns="38400" rIns="76800" bIns="38400">
            <a:spAutoFit/>
          </a:bodyPr>
          <a:lstStyle/>
          <a:p>
            <a:pPr indent="252095">
              <a:lnSpc>
                <a:spcPts val="2855"/>
              </a:lnSpc>
              <a:tabLst>
                <a:tab pos="383540" algn="l"/>
              </a:tabLst>
              <a:defRPr/>
            </a:pPr>
            <a:r>
              <a:rPr lang="en-US" altLang="zh-CN" sz="17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箭头函数是ES6引入的新的函数定义方式。</a:t>
            </a:r>
            <a:r>
              <a:rPr lang="en-US" altLang="zh-CN" sz="1700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按常规语法定义函数</a:t>
            </a:r>
            <a:r>
              <a:rPr lang="en-US" altLang="zh-CN" sz="17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：</a:t>
            </a:r>
            <a:endParaRPr lang="en-US" altLang="zh-CN" sz="17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r>
              <a:rPr lang="en-US" altLang="zh-CN" sz="17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                                   </a:t>
            </a:r>
            <a:r>
              <a:rPr lang="en-US" altLang="zh-CN" sz="1700" i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function </a:t>
            </a:r>
            <a:r>
              <a:rPr lang="en-US" altLang="zh-CN" sz="1700" i="1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funcName</a:t>
            </a:r>
            <a:r>
              <a:rPr lang="en-US" altLang="zh-CN" sz="1700" i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(</a:t>
            </a:r>
            <a:r>
              <a:rPr lang="en-US" altLang="zh-CN" sz="1700" i="1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params</a:t>
            </a:r>
            <a:r>
              <a:rPr lang="en-US" altLang="zh-CN" sz="1700" i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) {</a:t>
            </a:r>
            <a:endParaRPr lang="en-US" altLang="zh-CN" sz="1700" i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r>
              <a:rPr lang="en-US" altLang="zh-CN" sz="1700" i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                                              return </a:t>
            </a:r>
            <a:r>
              <a:rPr lang="en-US" altLang="zh-CN" sz="1700" i="1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params</a:t>
            </a:r>
            <a:r>
              <a:rPr lang="en-US" altLang="zh-CN" sz="1700" i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+ 2;</a:t>
            </a:r>
            <a:endParaRPr lang="en-US" altLang="zh-CN" sz="1700" i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r>
              <a:rPr lang="en-US" altLang="zh-CN" sz="1700" i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                                   }</a:t>
            </a:r>
            <a:endParaRPr lang="en-US" altLang="zh-CN" sz="1700" i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r>
              <a:rPr lang="en-US" altLang="zh-CN" sz="1700" i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                                   </a:t>
            </a:r>
            <a:r>
              <a:rPr lang="en-US" altLang="zh-CN" sz="1700" i="1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funcName</a:t>
            </a:r>
            <a:r>
              <a:rPr lang="en-US" altLang="zh-CN" sz="1700" i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(2);</a:t>
            </a:r>
            <a:endParaRPr lang="en-US" altLang="zh-CN" sz="1700" i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28732" y="4436353"/>
            <a:ext cx="8259250" cy="972667"/>
          </a:xfrm>
          <a:prstGeom prst="rect">
            <a:avLst/>
          </a:prstGeom>
        </p:spPr>
        <p:txBody>
          <a:bodyPr wrap="square" lIns="76800" tIns="38400" rIns="76800" bIns="38400">
            <a:spAutoFit/>
          </a:bodyPr>
          <a:lstStyle/>
          <a:p>
            <a:pPr indent="252095">
              <a:lnSpc>
                <a:spcPts val="2855"/>
              </a:lnSpc>
              <a:tabLst>
                <a:tab pos="383540" algn="l"/>
              </a:tabLst>
              <a:defRPr/>
            </a:pPr>
            <a:r>
              <a:rPr lang="en-US" altLang="zh-CN" sz="1700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该函数使用箭头函数可以使用仅仅一行代码实现</a:t>
            </a:r>
            <a:r>
              <a:rPr lang="en-US" altLang="zh-CN" sz="17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。</a:t>
            </a:r>
            <a:endParaRPr lang="en-US" altLang="zh-CN" sz="17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r>
              <a:rPr lang="en-US" altLang="zh-CN" sz="17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                                 </a:t>
            </a:r>
            <a:r>
              <a:rPr lang="en-US" altLang="zh-CN" sz="1700" i="1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var</a:t>
            </a:r>
            <a:r>
              <a:rPr lang="en-US" altLang="zh-CN" sz="1700" i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</a:t>
            </a:r>
            <a:r>
              <a:rPr lang="en-US" altLang="zh-CN" sz="1700" i="1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funcName</a:t>
            </a:r>
            <a:r>
              <a:rPr lang="en-US" altLang="zh-CN" sz="1700" i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= (</a:t>
            </a:r>
            <a:r>
              <a:rPr lang="en-US" altLang="zh-CN" sz="1700" i="1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params</a:t>
            </a:r>
            <a:r>
              <a:rPr lang="en-US" altLang="zh-CN" sz="1700" i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) =&gt; </a:t>
            </a:r>
            <a:r>
              <a:rPr lang="en-US" altLang="zh-CN" sz="1700" i="1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params</a:t>
            </a:r>
            <a:r>
              <a:rPr lang="en-US" altLang="zh-CN" sz="1700" i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+ 2</a:t>
            </a:r>
            <a:endParaRPr lang="en-US" altLang="zh-CN" sz="1700" i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r>
              <a:rPr lang="en-US" altLang="zh-CN" sz="1700" i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                                 </a:t>
            </a:r>
            <a:r>
              <a:rPr lang="en-US" altLang="zh-CN" sz="1700" i="1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funcName</a:t>
            </a:r>
            <a:r>
              <a:rPr lang="en-US" altLang="zh-CN" sz="1700" i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(2);</a:t>
            </a:r>
            <a:endParaRPr lang="en-US" altLang="zh-CN" sz="1700" i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2" grpId="1"/>
      <p:bldP spid="3" grpId="0" build="p"/>
      <p:bldP spid="3" grpId="1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889248" y="260649"/>
            <a:ext cx="5411168" cy="527516"/>
          </a:xfrm>
        </p:spPr>
        <p:txBody>
          <a:bodyPr>
            <a:noAutofit/>
          </a:bodyPr>
          <a:lstStyle/>
          <a:p>
            <a:r>
              <a:rPr lang="en-US" altLang="zh-CN" sz="2400" b="1" dirty="0"/>
              <a:t>3.</a:t>
            </a:r>
            <a:r>
              <a:rPr lang="zh-CN" altLang="en-US" sz="2400" b="1" dirty="0"/>
              <a:t>特殊函数</a:t>
            </a:r>
            <a:endParaRPr lang="zh-CN" altLang="en-US" sz="2400" b="1" dirty="0"/>
          </a:p>
        </p:txBody>
      </p:sp>
      <p:sp>
        <p:nvSpPr>
          <p:cNvPr id="100" name="矩形 99"/>
          <p:cNvSpPr/>
          <p:nvPr/>
        </p:nvSpPr>
        <p:spPr bwMode="auto">
          <a:xfrm>
            <a:off x="575146" y="1269071"/>
            <a:ext cx="3810496" cy="339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76800" tIns="38400" rIns="76800" bIns="3840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768350" eaLnBrk="1" hangingPunct="1">
              <a:buFont typeface="+mj-lt"/>
              <a:defRPr/>
            </a:pPr>
            <a:r>
              <a:rPr lang="en-US" altLang="zh-CN" sz="17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</a:t>
            </a:r>
            <a:r>
              <a:rPr lang="zh-CN" altLang="en-US" sz="17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）箭头</a:t>
            </a:r>
            <a:r>
              <a:rPr lang="en-US" altLang="zh-CN" sz="17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函数</a:t>
            </a:r>
            <a:endParaRPr lang="en-US" altLang="zh-CN" sz="1700" b="1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62499" y="1988995"/>
            <a:ext cx="8399762" cy="2280717"/>
          </a:xfrm>
          <a:prstGeom prst="rect">
            <a:avLst/>
          </a:prstGeom>
        </p:spPr>
        <p:txBody>
          <a:bodyPr wrap="square" lIns="76800" tIns="38400" rIns="76800" bIns="38400">
            <a:spAutoFit/>
          </a:bodyPr>
          <a:lstStyle/>
          <a:p>
            <a:pPr indent="252095">
              <a:lnSpc>
                <a:spcPts val="2855"/>
              </a:lnSpc>
              <a:tabLst>
                <a:tab pos="383540" algn="l"/>
              </a:tabLst>
              <a:defRPr/>
            </a:pPr>
            <a:r>
              <a:rPr lang="en-US" altLang="zh-CN" sz="1700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箭头函数的语法</a:t>
            </a:r>
            <a:r>
              <a:rPr lang="en-US" altLang="zh-CN" sz="17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：</a:t>
            </a:r>
            <a:endParaRPr lang="en-US" altLang="zh-CN" sz="17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r>
              <a:rPr lang="en-US" altLang="zh-CN" sz="1700" i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                                              (parameters) =&gt; { statements }</a:t>
            </a:r>
            <a:endParaRPr lang="en-US" altLang="zh-CN" sz="17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r>
              <a:rPr lang="en-US" altLang="zh-CN" sz="17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   </a:t>
            </a:r>
            <a:r>
              <a:rPr lang="en-US" altLang="zh-CN" sz="1700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如果没有参数，那么可以进一步简化</a:t>
            </a:r>
            <a:r>
              <a:rPr lang="en-US" altLang="zh-CN" sz="17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：</a:t>
            </a:r>
            <a:endParaRPr lang="en-US" altLang="zh-CN" sz="17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r>
              <a:rPr lang="en-US" altLang="zh-CN" sz="17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                                              </a:t>
            </a:r>
            <a:r>
              <a:rPr lang="en-US" altLang="zh-CN" sz="1700" i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( ) =&gt; { statements }</a:t>
            </a:r>
            <a:endParaRPr lang="en-US" altLang="zh-CN" sz="1700" i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r>
              <a:rPr lang="en-US" altLang="zh-CN" sz="17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   </a:t>
            </a:r>
            <a:r>
              <a:rPr lang="en-US" altLang="zh-CN" sz="1700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如果只有一个参数，可以省略圆括号</a:t>
            </a:r>
            <a:r>
              <a:rPr lang="en-US" altLang="zh-CN" sz="17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: </a:t>
            </a:r>
            <a:endParaRPr lang="en-US" altLang="zh-CN" sz="17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r>
              <a:rPr lang="en-US" altLang="zh-CN" sz="17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                                              </a:t>
            </a:r>
            <a:r>
              <a:rPr lang="en-US" altLang="zh-CN" sz="1700" i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parameters =&gt; { statements }</a:t>
            </a:r>
            <a:endParaRPr lang="en-US" altLang="zh-CN" sz="17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r>
              <a:rPr lang="en-US" altLang="zh-CN" sz="17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   </a:t>
            </a:r>
            <a:r>
              <a:rPr lang="en-US" altLang="zh-CN" sz="1700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如果返回值仅仅只有一个表达式</a:t>
            </a:r>
            <a:r>
              <a:rPr lang="en-US" altLang="zh-CN" sz="17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(expression), </a:t>
            </a:r>
            <a:r>
              <a:rPr lang="en-US" altLang="zh-CN" sz="1700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还可以省略大括号</a:t>
            </a:r>
            <a:r>
              <a:rPr lang="en-US" altLang="zh-CN" sz="17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：</a:t>
            </a:r>
            <a:endParaRPr lang="en-US" altLang="zh-CN" sz="17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r>
              <a:rPr lang="en-US" altLang="zh-CN" sz="17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                                              </a:t>
            </a:r>
            <a:r>
              <a:rPr lang="en-US" altLang="zh-CN" sz="1700" i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parameters =&gt; expression</a:t>
            </a:r>
            <a:endParaRPr lang="en-US" altLang="zh-CN" sz="1700" i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736855" y="6092049"/>
            <a:ext cx="5857209" cy="449447"/>
          </a:xfrm>
          <a:prstGeom prst="rect">
            <a:avLst/>
          </a:prstGeom>
        </p:spPr>
        <p:txBody>
          <a:bodyPr wrap="square" lIns="76800" tIns="38400" rIns="76800" bIns="38400">
            <a:spAutoFit/>
          </a:bodyPr>
          <a:lstStyle/>
          <a:p>
            <a:pPr indent="252095">
              <a:lnSpc>
                <a:spcPts val="2855"/>
              </a:lnSpc>
              <a:tabLst>
                <a:tab pos="383540" algn="l"/>
              </a:tabLst>
              <a:defRPr/>
            </a:pPr>
            <a:r>
              <a:rPr lang="zh-CN" altLang="en-US" sz="1700" dirty="0">
                <a:solidFill>
                  <a:schemeClr val="accent1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提示</a:t>
            </a:r>
            <a:r>
              <a:rPr lang="en-US" altLang="zh-CN" sz="17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：</a:t>
            </a:r>
            <a:r>
              <a:rPr lang="en-US" altLang="zh-CN" sz="1700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和一般的函数不同，</a:t>
            </a:r>
            <a:r>
              <a:rPr lang="en-US" altLang="zh-CN" sz="17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箭头函数不会绑定this</a:t>
            </a:r>
            <a:r>
              <a:rPr lang="en-US" altLang="zh-CN" sz="17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。</a:t>
            </a:r>
            <a:endParaRPr lang="en-US" altLang="zh-CN" sz="17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2" grpId="1"/>
      <p:bldP spid="3" grpId="0"/>
      <p:bldP spid="3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标题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vert="horz" lIns="121917" tIns="60958" rIns="121917" bIns="60958" rtlCol="0" anchor="ctr" anchorCtr="0">
            <a:noAutofit/>
          </a:bodyPr>
          <a:lstStyle/>
          <a:p>
            <a:r>
              <a:rPr lang="en-US" altLang="zh-CN" b="1" dirty="0" smtClean="0"/>
              <a:t>4. JavaScript</a:t>
            </a:r>
            <a:r>
              <a:rPr lang="zh-CN" altLang="en-US" b="1" dirty="0" smtClean="0"/>
              <a:t>编辑器</a:t>
            </a:r>
            <a:endParaRPr lang="zh-CN" altLang="en-US" b="1" dirty="0"/>
          </a:p>
        </p:txBody>
      </p:sp>
      <p:sp>
        <p:nvSpPr>
          <p:cNvPr id="13" name="矩形 38"/>
          <p:cNvSpPr>
            <a:spLocks noChangeArrowheads="1"/>
          </p:cNvSpPr>
          <p:nvPr/>
        </p:nvSpPr>
        <p:spPr bwMode="auto">
          <a:xfrm>
            <a:off x="450067" y="1273175"/>
            <a:ext cx="84296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457200" marR="0" lvl="0" indent="-4572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defRPr/>
            </a:pPr>
            <a:r>
              <a:rPr kumimoji="0" lang="en-US" altLang="zh-CN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</a:t>
            </a:r>
            <a:r>
              <a:rPr kumimoji="0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）编辑器</a:t>
            </a:r>
            <a:endParaRPr kumimoji="0" lang="en-US" altLang="zh-CN" sz="2000" b="1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11578" y="1821558"/>
            <a:ext cx="8268114" cy="1938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 smtClean="0">
                <a:latin typeface="+mn-ea"/>
                <a:ea typeface="+mn-ea"/>
              </a:rPr>
              <a:t>        编写</a:t>
            </a:r>
            <a:r>
              <a:rPr lang="en-US" altLang="en-US" sz="2000" dirty="0" smtClean="0">
                <a:latin typeface="+mn-ea"/>
                <a:ea typeface="+mn-ea"/>
              </a:rPr>
              <a:t> JavaScript </a:t>
            </a:r>
            <a:r>
              <a:rPr lang="zh-CN" altLang="en-US" sz="2000" dirty="0" smtClean="0">
                <a:latin typeface="+mn-ea"/>
                <a:ea typeface="+mn-ea"/>
              </a:rPr>
              <a:t>脚本代码可以选择普通的文本编辑器，如</a:t>
            </a:r>
            <a:r>
              <a:rPr lang="en-US" altLang="en-US" sz="2000" dirty="0" smtClean="0">
                <a:latin typeface="+mn-ea"/>
                <a:ea typeface="+mn-ea"/>
              </a:rPr>
              <a:t> Windows Notepad</a:t>
            </a:r>
            <a:r>
              <a:rPr lang="zh-CN" altLang="en-US" sz="2000" dirty="0" smtClean="0">
                <a:latin typeface="+mn-ea"/>
                <a:ea typeface="+mn-ea"/>
              </a:rPr>
              <a:t>之类，只要所选编辑器能将所编辑的代码最终保存为</a:t>
            </a:r>
            <a:r>
              <a:rPr lang="en-US" altLang="en-US" sz="2000" dirty="0" smtClean="0">
                <a:latin typeface="+mn-ea"/>
                <a:ea typeface="+mn-ea"/>
              </a:rPr>
              <a:t> HTML </a:t>
            </a:r>
            <a:r>
              <a:rPr lang="zh-CN" altLang="en-US" sz="2000" dirty="0" smtClean="0">
                <a:latin typeface="+mn-ea"/>
                <a:ea typeface="+mn-ea"/>
              </a:rPr>
              <a:t>文档类型</a:t>
            </a:r>
            <a:r>
              <a:rPr lang="en-US" altLang="en-US" sz="2000" dirty="0" smtClean="0">
                <a:latin typeface="+mn-ea"/>
                <a:ea typeface="+mn-ea"/>
              </a:rPr>
              <a:t>(.</a:t>
            </a:r>
            <a:r>
              <a:rPr lang="en-US" altLang="en-US" sz="2000" dirty="0" err="1" smtClean="0">
                <a:latin typeface="+mn-ea"/>
                <a:ea typeface="+mn-ea"/>
              </a:rPr>
              <a:t>htm</a:t>
            </a:r>
            <a:r>
              <a:rPr lang="zh-CN" altLang="en-US" sz="2000" dirty="0" smtClean="0">
                <a:latin typeface="+mn-ea"/>
                <a:ea typeface="+mn-ea"/>
              </a:rPr>
              <a:t>、</a:t>
            </a:r>
            <a:r>
              <a:rPr lang="en-US" altLang="en-US" sz="2000" dirty="0" smtClean="0">
                <a:latin typeface="+mn-ea"/>
                <a:ea typeface="+mn-ea"/>
              </a:rPr>
              <a:t>.html </a:t>
            </a:r>
            <a:r>
              <a:rPr lang="zh-CN" altLang="en-US" sz="2000" dirty="0" smtClean="0">
                <a:latin typeface="+mn-ea"/>
                <a:ea typeface="+mn-ea"/>
              </a:rPr>
              <a:t>等</a:t>
            </a:r>
            <a:r>
              <a:rPr lang="en-US" altLang="en-US" sz="2000" dirty="0" smtClean="0">
                <a:latin typeface="+mn-ea"/>
                <a:ea typeface="+mn-ea"/>
              </a:rPr>
              <a:t>)</a:t>
            </a:r>
            <a:r>
              <a:rPr lang="zh-CN" altLang="en-US" sz="2000" dirty="0" smtClean="0">
                <a:latin typeface="+mn-ea"/>
                <a:ea typeface="+mn-ea"/>
              </a:rPr>
              <a:t>即可。</a:t>
            </a:r>
            <a:endParaRPr lang="en-US" altLang="zh-CN" sz="2000" dirty="0" smtClean="0">
              <a:latin typeface="+mn-ea"/>
              <a:ea typeface="+mn-ea"/>
            </a:endParaRPr>
          </a:p>
          <a:p>
            <a:pPr lvl="0"/>
            <a:r>
              <a:rPr lang="en-US" altLang="zh-CN" sz="2000" dirty="0" smtClean="0">
                <a:latin typeface="+mn-ea"/>
                <a:ea typeface="+mn-ea"/>
              </a:rPr>
              <a:t>        </a:t>
            </a:r>
            <a:r>
              <a:rPr lang="zh-CN" altLang="en-US" sz="2000" dirty="0" smtClean="0">
                <a:latin typeface="+mn-ea"/>
                <a:ea typeface="+mn-ea"/>
              </a:rPr>
              <a:t>如果选择更专业的开发工具可以使用</a:t>
            </a:r>
            <a:r>
              <a:rPr lang="en-US" altLang="en-US" sz="2000" dirty="0" smtClean="0">
                <a:latin typeface="+mn-ea"/>
                <a:ea typeface="+mn-ea"/>
              </a:rPr>
              <a:t> Dreamweaver</a:t>
            </a:r>
            <a:r>
              <a:rPr lang="zh-CN" altLang="en-US" sz="2000" dirty="0" smtClean="0">
                <a:latin typeface="+mn-ea"/>
                <a:ea typeface="+mn-ea"/>
              </a:rPr>
              <a:t>、</a:t>
            </a:r>
            <a:r>
              <a:rPr lang="en-US" altLang="en-US" sz="2000" dirty="0" smtClean="0">
                <a:latin typeface="+mn-ea"/>
                <a:ea typeface="+mn-ea"/>
              </a:rPr>
              <a:t>Microsoft FrontPage</a:t>
            </a:r>
            <a:r>
              <a:rPr lang="zh-CN" altLang="en-US" sz="2000" dirty="0" smtClean="0">
                <a:latin typeface="+mn-ea"/>
                <a:ea typeface="+mn-ea"/>
              </a:rPr>
              <a:t>、</a:t>
            </a:r>
            <a:r>
              <a:rPr lang="en-US" altLang="zh-CN" sz="2000" dirty="0" err="1" smtClean="0"/>
              <a:t>HBuilder</a:t>
            </a:r>
            <a:r>
              <a:rPr lang="zh-CN" altLang="en-US" sz="2000" dirty="0" smtClean="0">
                <a:latin typeface="+mn-ea"/>
                <a:ea typeface="+mn-ea"/>
              </a:rPr>
              <a:t>等，它们内部集成了</a:t>
            </a:r>
            <a:r>
              <a:rPr lang="en-US" altLang="en-US" sz="2000" dirty="0" smtClean="0">
                <a:latin typeface="+mn-ea"/>
                <a:ea typeface="+mn-ea"/>
              </a:rPr>
              <a:t> JavaScript </a:t>
            </a:r>
            <a:r>
              <a:rPr lang="zh-CN" altLang="en-US" sz="2000" dirty="0" smtClean="0">
                <a:latin typeface="+mn-ea"/>
                <a:ea typeface="+mn-ea"/>
              </a:rPr>
              <a:t>脚本的开发环境，我们这门课将选择</a:t>
            </a:r>
            <a:r>
              <a:rPr lang="en-US" altLang="zh-CN" sz="2000" dirty="0" err="1" smtClean="0"/>
              <a:t>HBuilder</a:t>
            </a:r>
            <a:r>
              <a:rPr lang="en-US" altLang="zh-CN" sz="2000" dirty="0" smtClean="0"/>
              <a:t>X</a:t>
            </a:r>
            <a:r>
              <a:rPr lang="zh-CN" altLang="en-US" sz="2000" dirty="0" smtClean="0">
                <a:latin typeface="+mn-ea"/>
                <a:ea typeface="+mn-ea"/>
              </a:rPr>
              <a:t>。</a:t>
            </a:r>
            <a:endParaRPr lang="zh-CN" altLang="en-US" sz="2000" dirty="0" smtClean="0">
              <a:latin typeface="+mn-ea"/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867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867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674" grpId="0"/>
      <p:bldP spid="13" grpId="0"/>
    </p:bld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889248" y="260649"/>
            <a:ext cx="5411168" cy="527516"/>
          </a:xfrm>
        </p:spPr>
        <p:txBody>
          <a:bodyPr>
            <a:noAutofit/>
          </a:bodyPr>
          <a:lstStyle/>
          <a:p>
            <a:r>
              <a:rPr lang="en-US" altLang="zh-CN" sz="2400" b="1" dirty="0"/>
              <a:t>3.</a:t>
            </a:r>
            <a:r>
              <a:rPr lang="zh-CN" altLang="en-US" sz="2400" b="1" dirty="0"/>
              <a:t>特殊函数</a:t>
            </a:r>
            <a:endParaRPr lang="zh-CN" altLang="en-US" sz="2400" b="1" dirty="0"/>
          </a:p>
        </p:txBody>
      </p:sp>
      <p:sp>
        <p:nvSpPr>
          <p:cNvPr id="100" name="矩形 99"/>
          <p:cNvSpPr/>
          <p:nvPr/>
        </p:nvSpPr>
        <p:spPr bwMode="auto">
          <a:xfrm>
            <a:off x="575146" y="1269071"/>
            <a:ext cx="3810496" cy="339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76800" tIns="38400" rIns="76800" bIns="3840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768350" eaLnBrk="1" hangingPunct="1">
              <a:buFont typeface="+mj-lt"/>
              <a:defRPr/>
            </a:pPr>
            <a:r>
              <a:rPr lang="en-US" altLang="zh-CN" sz="17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</a:t>
            </a:r>
            <a:r>
              <a:rPr lang="zh-CN" altLang="en-US" sz="17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）箭头</a:t>
            </a:r>
            <a:r>
              <a:rPr lang="en-US" altLang="zh-CN" sz="17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函数</a:t>
            </a:r>
            <a:endParaRPr lang="en-US" altLang="zh-CN" sz="1700" b="1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83269" y="2060733"/>
            <a:ext cx="3810496" cy="339160"/>
          </a:xfrm>
          <a:prstGeom prst="rect">
            <a:avLst/>
          </a:prstGeom>
          <a:noFill/>
          <a:ln w="9525">
            <a:noFill/>
          </a:ln>
        </p:spPr>
        <p:txBody>
          <a:bodyPr wrap="square" lIns="76800" tIns="38400" rIns="76800" bIns="38400">
            <a:spAutoFit/>
          </a:bodyPr>
          <a:lstStyle/>
          <a:p>
            <a:pPr lvl="0" algn="l">
              <a:buClrTx/>
              <a:buSzTx/>
              <a:buFontTx/>
            </a:pPr>
            <a:r>
              <a:rPr lang="en-US" altLang="zh-CN" sz="17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【</a:t>
            </a:r>
            <a:r>
              <a:rPr lang="zh-CN" altLang="en-US" sz="17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案例</a:t>
            </a:r>
            <a:r>
              <a:rPr lang="en-US" altLang="zh-CN" sz="17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1.4.23】 </a:t>
            </a:r>
            <a:r>
              <a:rPr lang="zh-CN" altLang="en-US" sz="17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箭头函数</a:t>
            </a:r>
            <a:r>
              <a:rPr lang="en-US" altLang="zh-CN" sz="17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</a:t>
            </a:r>
            <a:endParaRPr lang="en-US" altLang="zh-CN" sz="17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53101" y="2780656"/>
            <a:ext cx="8714128" cy="31114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889248" y="260649"/>
            <a:ext cx="5411168" cy="527516"/>
          </a:xfrm>
        </p:spPr>
        <p:txBody>
          <a:bodyPr>
            <a:noAutofit/>
          </a:bodyPr>
          <a:lstStyle/>
          <a:p>
            <a:r>
              <a:rPr lang="en-US" altLang="zh-CN" sz="2400" b="1" dirty="0"/>
              <a:t>3.</a:t>
            </a:r>
            <a:r>
              <a:rPr lang="zh-CN" altLang="en-US" sz="2400" b="1" dirty="0"/>
              <a:t>特殊函数</a:t>
            </a:r>
            <a:endParaRPr lang="zh-CN" altLang="en-US" sz="2400" b="1" dirty="0"/>
          </a:p>
        </p:txBody>
      </p:sp>
      <p:sp>
        <p:nvSpPr>
          <p:cNvPr id="100" name="矩形 99"/>
          <p:cNvSpPr/>
          <p:nvPr/>
        </p:nvSpPr>
        <p:spPr bwMode="auto">
          <a:xfrm>
            <a:off x="575146" y="1269071"/>
            <a:ext cx="3810496" cy="339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76800" tIns="38400" rIns="76800" bIns="3840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768350" eaLnBrk="1" hangingPunct="1">
              <a:buFont typeface="+mj-lt"/>
              <a:defRPr/>
            </a:pPr>
            <a:r>
              <a:rPr lang="en-US" altLang="zh-CN" sz="17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</a:t>
            </a:r>
            <a:r>
              <a:rPr lang="zh-CN" altLang="en-US" sz="17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）箭头</a:t>
            </a:r>
            <a:r>
              <a:rPr lang="en-US" altLang="zh-CN" sz="17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函数</a:t>
            </a:r>
            <a:endParaRPr lang="en-US" altLang="zh-CN" sz="1700" b="1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91392" y="2060733"/>
            <a:ext cx="3810496" cy="339160"/>
          </a:xfrm>
          <a:prstGeom prst="rect">
            <a:avLst/>
          </a:prstGeom>
          <a:noFill/>
          <a:ln w="9525">
            <a:noFill/>
          </a:ln>
        </p:spPr>
        <p:txBody>
          <a:bodyPr wrap="square" lIns="76800" tIns="38400" rIns="76800" bIns="38400">
            <a:spAutoFit/>
          </a:bodyPr>
          <a:lstStyle/>
          <a:p>
            <a:pPr lvl="0" algn="l">
              <a:buClrTx/>
              <a:buSzTx/>
              <a:buFontTx/>
            </a:pPr>
            <a:r>
              <a:rPr lang="en-US" altLang="zh-CN" sz="17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【</a:t>
            </a:r>
            <a:r>
              <a:rPr lang="zh-CN" altLang="en-US" sz="17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案例</a:t>
            </a:r>
            <a:r>
              <a:rPr lang="en-US" altLang="zh-CN" sz="17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1.4.24】 </a:t>
            </a:r>
            <a:r>
              <a:rPr lang="zh-CN" altLang="en-US" sz="17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箭头函数</a:t>
            </a:r>
            <a:r>
              <a:rPr lang="en-US" altLang="zh-CN" sz="17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2</a:t>
            </a:r>
            <a:endParaRPr lang="en-US" altLang="zh-CN" sz="17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4978" y="2924768"/>
            <a:ext cx="8989436" cy="331075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889248" y="260649"/>
            <a:ext cx="5411168" cy="527516"/>
          </a:xfrm>
        </p:spPr>
        <p:txBody>
          <a:bodyPr>
            <a:noAutofit/>
          </a:bodyPr>
          <a:lstStyle/>
          <a:p>
            <a:r>
              <a:rPr lang="en-US" altLang="zh-CN" sz="2400" b="1" dirty="0"/>
              <a:t>3.</a:t>
            </a:r>
            <a:r>
              <a:rPr lang="zh-CN" altLang="en-US" sz="2400" b="1" dirty="0"/>
              <a:t>特殊函数</a:t>
            </a:r>
            <a:endParaRPr lang="zh-CN" altLang="en-US" sz="2400" b="1" dirty="0"/>
          </a:p>
        </p:txBody>
      </p:sp>
      <p:sp>
        <p:nvSpPr>
          <p:cNvPr id="100" name="矩形 99"/>
          <p:cNvSpPr/>
          <p:nvPr/>
        </p:nvSpPr>
        <p:spPr bwMode="auto">
          <a:xfrm>
            <a:off x="575146" y="1269071"/>
            <a:ext cx="3810496" cy="339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76800" tIns="38400" rIns="76800" bIns="3840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768350" eaLnBrk="1" hangingPunct="1">
              <a:buFont typeface="+mj-lt"/>
              <a:defRPr/>
            </a:pPr>
            <a:r>
              <a:rPr lang="en-US" altLang="zh-CN" sz="17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4</a:t>
            </a:r>
            <a:r>
              <a:rPr lang="zh-CN" altLang="en-US" sz="17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）内部</a:t>
            </a:r>
            <a:r>
              <a:rPr lang="en-US" altLang="zh-CN" sz="17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函数</a:t>
            </a:r>
            <a:endParaRPr lang="en-US" altLang="zh-CN" sz="1700" b="1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889274" y="1916621"/>
            <a:ext cx="7170401" cy="449447"/>
          </a:xfrm>
          <a:prstGeom prst="rect">
            <a:avLst/>
          </a:prstGeom>
        </p:spPr>
        <p:txBody>
          <a:bodyPr wrap="square" lIns="76800" tIns="38400" rIns="76800" bIns="38400">
            <a:spAutoFit/>
          </a:bodyPr>
          <a:lstStyle/>
          <a:p>
            <a:pPr indent="252095">
              <a:lnSpc>
                <a:spcPts val="2855"/>
              </a:lnSpc>
              <a:tabLst>
                <a:tab pos="383540" algn="l"/>
              </a:tabLst>
              <a:defRPr/>
            </a:pPr>
            <a:r>
              <a:rPr lang="en-US" altLang="zh-CN" sz="1700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内部函数，指的是</a:t>
            </a:r>
            <a:r>
              <a:rPr lang="en-US" altLang="zh-CN" sz="17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定义在另一个函数中的函数</a:t>
            </a:r>
            <a:r>
              <a:rPr lang="en-US" altLang="zh-CN" sz="17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。</a:t>
            </a:r>
            <a:endParaRPr lang="en-US" altLang="zh-CN" sz="17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898801" y="2692412"/>
            <a:ext cx="5275632" cy="449447"/>
          </a:xfrm>
          <a:prstGeom prst="rect">
            <a:avLst/>
          </a:prstGeom>
        </p:spPr>
        <p:txBody>
          <a:bodyPr wrap="square" lIns="76800" tIns="38400" rIns="76800" bIns="38400">
            <a:spAutoFit/>
          </a:bodyPr>
          <a:lstStyle/>
          <a:p>
            <a:pPr indent="252095">
              <a:lnSpc>
                <a:spcPts val="2855"/>
              </a:lnSpc>
              <a:tabLst>
                <a:tab pos="383540" algn="l"/>
              </a:tabLst>
              <a:defRPr/>
            </a:pPr>
            <a:r>
              <a:rPr lang="zh-CN" altLang="en-US" sz="1700" dirty="0">
                <a:solidFill>
                  <a:schemeClr val="accent1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思考</a:t>
            </a:r>
            <a:r>
              <a:rPr lang="en-US" altLang="zh-CN" sz="17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：</a:t>
            </a:r>
            <a:r>
              <a:rPr lang="en-US" altLang="zh-CN" sz="1700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那么如何在任何地方调用内部函数</a:t>
            </a:r>
            <a:r>
              <a:rPr lang="en-US" altLang="zh-CN" sz="17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？</a:t>
            </a:r>
            <a:endParaRPr lang="en-US" altLang="zh-CN" sz="17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8569" y="4025980"/>
            <a:ext cx="2124263" cy="2831326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736855" y="3428842"/>
            <a:ext cx="7170877" cy="821343"/>
          </a:xfrm>
          <a:prstGeom prst="rect">
            <a:avLst/>
          </a:prstGeom>
        </p:spPr>
        <p:txBody>
          <a:bodyPr wrap="square" lIns="76800" tIns="38400" rIns="76800" bIns="38400">
            <a:spAutoFit/>
          </a:bodyPr>
          <a:lstStyle/>
          <a:p>
            <a:pPr indent="252095">
              <a:lnSpc>
                <a:spcPts val="2855"/>
              </a:lnSpc>
              <a:tabLst>
                <a:tab pos="383540" algn="l"/>
              </a:tabLst>
              <a:defRPr/>
            </a:pPr>
            <a:r>
              <a:rPr lang="en-US" altLang="zh-CN" sz="17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  </a:t>
            </a:r>
            <a:r>
              <a:rPr lang="en-US" altLang="zh-CN" sz="1700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JavaScript允许像</a:t>
            </a:r>
            <a:r>
              <a:rPr lang="en-US" altLang="zh-CN" sz="17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传递任何类型的数据一样传递函数</a:t>
            </a:r>
            <a:r>
              <a:rPr lang="en-US" altLang="zh-CN" sz="1700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，也就是说，JavaScript中的内部函数能够逃脱定义它们的外部函数</a:t>
            </a:r>
            <a:r>
              <a:rPr lang="en-US" altLang="zh-CN" sz="17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。</a:t>
            </a:r>
            <a:endParaRPr lang="en-US" altLang="zh-CN" sz="17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4" grpId="0"/>
      <p:bldP spid="4" grpId="1"/>
    </p:bld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889248" y="260649"/>
            <a:ext cx="5411168" cy="527516"/>
          </a:xfrm>
        </p:spPr>
        <p:txBody>
          <a:bodyPr>
            <a:noAutofit/>
          </a:bodyPr>
          <a:lstStyle/>
          <a:p>
            <a:r>
              <a:rPr lang="en-US" altLang="zh-CN" sz="2400" b="1" dirty="0"/>
              <a:t>3.</a:t>
            </a:r>
            <a:r>
              <a:rPr lang="zh-CN" altLang="en-US" sz="2400" b="1" dirty="0"/>
              <a:t>特殊函数</a:t>
            </a:r>
            <a:endParaRPr lang="zh-CN" altLang="en-US" sz="2400" b="1" dirty="0"/>
          </a:p>
        </p:txBody>
      </p:sp>
      <p:sp>
        <p:nvSpPr>
          <p:cNvPr id="2" name="矩形 1"/>
          <p:cNvSpPr/>
          <p:nvPr/>
        </p:nvSpPr>
        <p:spPr bwMode="auto">
          <a:xfrm>
            <a:off x="575146" y="1269071"/>
            <a:ext cx="3810496" cy="339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76800" tIns="38400" rIns="76800" bIns="3840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768350" eaLnBrk="1" hangingPunct="1">
              <a:buFont typeface="+mj-lt"/>
              <a:defRPr/>
            </a:pPr>
            <a:r>
              <a:rPr lang="en-US" altLang="zh-CN" sz="17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4</a:t>
            </a:r>
            <a:r>
              <a:rPr lang="zh-CN" altLang="en-US" sz="17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）内部</a:t>
            </a:r>
            <a:r>
              <a:rPr lang="en-US" altLang="zh-CN" sz="17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函数</a:t>
            </a:r>
            <a:endParaRPr lang="en-US" altLang="zh-CN" sz="1700" b="1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98801" y="1916621"/>
            <a:ext cx="4015310" cy="449447"/>
          </a:xfrm>
          <a:prstGeom prst="rect">
            <a:avLst/>
          </a:prstGeom>
          <a:noFill/>
          <a:ln w="9525">
            <a:noFill/>
          </a:ln>
        </p:spPr>
        <p:txBody>
          <a:bodyPr wrap="square" lIns="76800" tIns="38400" rIns="76800" bIns="38400">
            <a:spAutoFit/>
          </a:bodyPr>
          <a:lstStyle/>
          <a:p>
            <a:pPr marL="288290" indent="-288290">
              <a:lnSpc>
                <a:spcPts val="2905"/>
              </a:lnSpc>
              <a:buFont typeface="+mj-ea"/>
              <a:buAutoNum type="circleNumDbPlain"/>
            </a:pPr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给内部函数指定一个全局变量</a:t>
            </a:r>
            <a:endParaRPr lang="zh-CN" altLang="en-US" sz="15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9039" y="2636545"/>
            <a:ext cx="3810496" cy="339160"/>
          </a:xfrm>
          <a:prstGeom prst="rect">
            <a:avLst/>
          </a:prstGeom>
          <a:noFill/>
          <a:ln w="9525">
            <a:noFill/>
          </a:ln>
        </p:spPr>
        <p:txBody>
          <a:bodyPr wrap="square" lIns="76800" tIns="38400" rIns="76800" bIns="38400">
            <a:spAutoFit/>
          </a:bodyPr>
          <a:lstStyle/>
          <a:p>
            <a:pPr lvl="0" algn="l">
              <a:buClrTx/>
              <a:buSzTx/>
              <a:buFontTx/>
            </a:pPr>
            <a:r>
              <a:rPr lang="en-US" altLang="zh-CN" sz="17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【</a:t>
            </a:r>
            <a:r>
              <a:rPr lang="zh-CN" altLang="en-US" sz="17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案例</a:t>
            </a:r>
            <a:r>
              <a:rPr lang="en-US" altLang="zh-CN" sz="17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1.4.25】 </a:t>
            </a:r>
            <a:r>
              <a:rPr lang="zh-CN" altLang="en-US" sz="17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内部函数</a:t>
            </a:r>
            <a:r>
              <a:rPr lang="en-US" altLang="zh-CN" sz="17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</a:t>
            </a:r>
            <a:endParaRPr lang="en-US" altLang="zh-CN" sz="17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85115" y="3284730"/>
            <a:ext cx="7586698" cy="332853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889248" y="260649"/>
            <a:ext cx="5411168" cy="527516"/>
          </a:xfrm>
        </p:spPr>
        <p:txBody>
          <a:bodyPr>
            <a:noAutofit/>
          </a:bodyPr>
          <a:lstStyle/>
          <a:p>
            <a:r>
              <a:rPr lang="en-US" altLang="zh-CN" sz="2400" b="1" dirty="0"/>
              <a:t>3.</a:t>
            </a:r>
            <a:r>
              <a:rPr lang="zh-CN" altLang="en-US" sz="2400" b="1" dirty="0"/>
              <a:t>特殊函数</a:t>
            </a:r>
            <a:endParaRPr lang="zh-CN" altLang="en-US" sz="2400" b="1" dirty="0"/>
          </a:p>
        </p:txBody>
      </p:sp>
      <p:sp>
        <p:nvSpPr>
          <p:cNvPr id="2" name="矩形 1"/>
          <p:cNvSpPr/>
          <p:nvPr/>
        </p:nvSpPr>
        <p:spPr bwMode="auto">
          <a:xfrm>
            <a:off x="575146" y="1269071"/>
            <a:ext cx="3810496" cy="339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76800" tIns="38400" rIns="76800" bIns="3840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768350" eaLnBrk="1" hangingPunct="1">
              <a:buFont typeface="+mj-lt"/>
              <a:defRPr/>
            </a:pPr>
            <a:r>
              <a:rPr lang="en-US" altLang="zh-CN" sz="17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4</a:t>
            </a:r>
            <a:r>
              <a:rPr lang="zh-CN" altLang="en-US" sz="17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）内部</a:t>
            </a:r>
            <a:r>
              <a:rPr lang="en-US" altLang="zh-CN" sz="17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函数</a:t>
            </a:r>
            <a:endParaRPr lang="en-US" altLang="zh-CN" sz="1700" b="1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844977" y="1884879"/>
            <a:ext cx="6321613" cy="449447"/>
          </a:xfrm>
          <a:prstGeom prst="rect">
            <a:avLst/>
          </a:prstGeom>
          <a:noFill/>
          <a:ln w="9525">
            <a:noFill/>
          </a:ln>
        </p:spPr>
        <p:txBody>
          <a:bodyPr wrap="square" lIns="76800" tIns="38400" rIns="76800" bIns="38400">
            <a:spAutoFit/>
          </a:bodyPr>
          <a:lstStyle/>
          <a:p>
            <a:pPr marL="288290" indent="-288290">
              <a:lnSpc>
                <a:spcPts val="2905"/>
              </a:lnSpc>
              <a:buFont typeface="+mj-ea"/>
              <a:buAutoNum type="circleNumDbPlain" startAt="2"/>
            </a:pPr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通过在父函数中返回值来实现对内部函数的引用</a:t>
            </a:r>
            <a:endParaRPr lang="zh-CN" altLang="en-US" sz="15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98801" y="2636544"/>
            <a:ext cx="4006737" cy="339160"/>
          </a:xfrm>
          <a:prstGeom prst="rect">
            <a:avLst/>
          </a:prstGeom>
          <a:noFill/>
          <a:ln w="9525">
            <a:noFill/>
          </a:ln>
        </p:spPr>
        <p:txBody>
          <a:bodyPr wrap="square" lIns="76800" tIns="38400" rIns="76800" bIns="38400">
            <a:spAutoFit/>
          </a:bodyPr>
          <a:lstStyle/>
          <a:p>
            <a:pPr lvl="0" algn="l">
              <a:buClrTx/>
              <a:buSzTx/>
              <a:buFontTx/>
            </a:pPr>
            <a:r>
              <a:rPr lang="en-US" altLang="zh-CN" sz="17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【</a:t>
            </a:r>
            <a:r>
              <a:rPr lang="zh-CN" altLang="en-US" sz="17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案例</a:t>
            </a:r>
            <a:r>
              <a:rPr lang="en-US" altLang="zh-CN" sz="17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1.4.26】 </a:t>
            </a:r>
            <a:r>
              <a:rPr lang="zh-CN" altLang="en-US" sz="17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内部函数</a:t>
            </a:r>
            <a:r>
              <a:rPr lang="en-US" altLang="zh-CN" sz="17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2</a:t>
            </a:r>
            <a:endParaRPr lang="en-US" altLang="zh-CN" sz="17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31292" y="3500579"/>
            <a:ext cx="7146109" cy="323013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</p:bld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889248" y="260649"/>
            <a:ext cx="5411168" cy="527516"/>
          </a:xfrm>
        </p:spPr>
        <p:txBody>
          <a:bodyPr>
            <a:noAutofit/>
          </a:bodyPr>
          <a:lstStyle/>
          <a:p>
            <a:r>
              <a:rPr lang="en-US" altLang="zh-CN" sz="2400" b="1" dirty="0"/>
              <a:t>3.</a:t>
            </a:r>
            <a:r>
              <a:rPr lang="zh-CN" altLang="en-US" sz="2400" b="1" dirty="0"/>
              <a:t>特殊函数</a:t>
            </a:r>
            <a:endParaRPr lang="zh-CN" altLang="en-US" sz="2400" b="1" dirty="0"/>
          </a:p>
        </p:txBody>
      </p:sp>
      <p:sp>
        <p:nvSpPr>
          <p:cNvPr id="2" name="矩形 1"/>
          <p:cNvSpPr/>
          <p:nvPr/>
        </p:nvSpPr>
        <p:spPr bwMode="auto">
          <a:xfrm>
            <a:off x="575146" y="1269071"/>
            <a:ext cx="3810496" cy="339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76800" tIns="38400" rIns="76800" bIns="3840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768350" eaLnBrk="1" hangingPunct="1">
              <a:buFont typeface="+mj-lt"/>
              <a:defRPr/>
            </a:pPr>
            <a:r>
              <a:rPr lang="en-US" altLang="zh-CN" sz="17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5</a:t>
            </a:r>
            <a:r>
              <a:rPr lang="zh-CN" altLang="en-US" sz="17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sz="17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返回函数的函数</a:t>
            </a:r>
            <a:endParaRPr sz="1700" b="1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00" name="矩形 99"/>
          <p:cNvSpPr/>
          <p:nvPr/>
        </p:nvSpPr>
        <p:spPr>
          <a:xfrm>
            <a:off x="574909" y="1844883"/>
            <a:ext cx="8369278" cy="1193240"/>
          </a:xfrm>
          <a:prstGeom prst="rect">
            <a:avLst/>
          </a:prstGeom>
        </p:spPr>
        <p:txBody>
          <a:bodyPr wrap="square" lIns="76800" tIns="38400" rIns="76800" bIns="38400">
            <a:spAutoFit/>
          </a:bodyPr>
          <a:lstStyle/>
          <a:p>
            <a:pPr indent="252095">
              <a:lnSpc>
                <a:spcPts val="2855"/>
              </a:lnSpc>
              <a:tabLst>
                <a:tab pos="383540" algn="l"/>
              </a:tabLst>
              <a:defRPr/>
            </a:pPr>
            <a:r>
              <a:rPr lang="en-US" altLang="zh-CN" sz="17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  既然函数始终有一个返回值，即便不是显式的返回值，它也会隐式的返回一个undefined，所以既然函数能返回一个唯一值，那么自然</a:t>
            </a:r>
            <a:r>
              <a:rPr lang="en-US" altLang="zh-CN" sz="17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函数也能够返回一个函数</a:t>
            </a:r>
            <a:r>
              <a:rPr lang="en-US" altLang="zh-CN" sz="17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。</a:t>
            </a:r>
            <a:r>
              <a:rPr lang="en-US" altLang="zh-CN" sz="1700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函数跟其他类型的值在本质上是一样的</a:t>
            </a:r>
            <a:r>
              <a:rPr lang="en-US" altLang="zh-CN" sz="17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。</a:t>
            </a:r>
            <a:r>
              <a:rPr lang="en-US" altLang="zh-CN" sz="1700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所以就出现了返回函数的函数</a:t>
            </a:r>
            <a:r>
              <a:rPr lang="en-US" altLang="zh-CN" sz="17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。</a:t>
            </a:r>
            <a:endParaRPr lang="en-US" altLang="zh-CN" sz="17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75146" y="3420588"/>
            <a:ext cx="3810496" cy="339160"/>
          </a:xfrm>
          <a:prstGeom prst="rect">
            <a:avLst/>
          </a:prstGeom>
          <a:noFill/>
          <a:ln w="9525">
            <a:noFill/>
          </a:ln>
        </p:spPr>
        <p:txBody>
          <a:bodyPr wrap="square" lIns="76800" tIns="38400" rIns="76800" bIns="38400">
            <a:spAutoFit/>
          </a:bodyPr>
          <a:lstStyle/>
          <a:p>
            <a:pPr lvl="0" algn="l">
              <a:buClrTx/>
              <a:buSzTx/>
              <a:buFontTx/>
            </a:pPr>
            <a:r>
              <a:rPr lang="en-US" altLang="zh-CN" sz="17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【</a:t>
            </a:r>
            <a:r>
              <a:rPr lang="zh-CN" altLang="en-US" sz="17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案例</a:t>
            </a:r>
            <a:r>
              <a:rPr lang="en-US" altLang="zh-CN" sz="17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1.4.27】 </a:t>
            </a:r>
            <a:r>
              <a:rPr lang="zh-CN" altLang="en-US" sz="17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返回函数的函数</a:t>
            </a:r>
            <a:endParaRPr lang="zh-CN" altLang="en-US" sz="17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23169" y="4148765"/>
            <a:ext cx="7758170" cy="274827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</p:bld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889248" y="260649"/>
            <a:ext cx="5411168" cy="527516"/>
          </a:xfrm>
        </p:spPr>
        <p:txBody>
          <a:bodyPr>
            <a:noAutofit/>
          </a:bodyPr>
          <a:lstStyle/>
          <a:p>
            <a:r>
              <a:rPr lang="en-US" altLang="zh-CN" sz="2400" b="1" dirty="0"/>
              <a:t>3.</a:t>
            </a:r>
            <a:r>
              <a:rPr lang="zh-CN" altLang="en-US" sz="2400" b="1" dirty="0"/>
              <a:t>特殊函数</a:t>
            </a:r>
            <a:endParaRPr lang="zh-CN" altLang="en-US" sz="2400" b="1" dirty="0"/>
          </a:p>
        </p:txBody>
      </p:sp>
      <p:sp>
        <p:nvSpPr>
          <p:cNvPr id="2" name="矩形 1"/>
          <p:cNvSpPr/>
          <p:nvPr/>
        </p:nvSpPr>
        <p:spPr bwMode="auto">
          <a:xfrm>
            <a:off x="575146" y="1269071"/>
            <a:ext cx="3810496" cy="339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76800" tIns="38400" rIns="76800" bIns="3840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768350" eaLnBrk="1" hangingPunct="1">
              <a:buFont typeface="+mj-lt"/>
              <a:defRPr/>
            </a:pPr>
            <a:r>
              <a:rPr lang="en-US" altLang="zh-CN" sz="17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6</a:t>
            </a:r>
            <a:r>
              <a:rPr lang="zh-CN" altLang="en-US" sz="17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）闭包</a:t>
            </a:r>
            <a:r>
              <a:rPr lang="en-US" altLang="zh-CN" sz="17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函数</a:t>
            </a:r>
            <a:endParaRPr lang="en-US" altLang="zh-CN" sz="1700" b="1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00" name="矩形 99"/>
          <p:cNvSpPr/>
          <p:nvPr/>
        </p:nvSpPr>
        <p:spPr>
          <a:xfrm>
            <a:off x="683031" y="1916622"/>
            <a:ext cx="8222098" cy="1193240"/>
          </a:xfrm>
          <a:prstGeom prst="rect">
            <a:avLst/>
          </a:prstGeom>
        </p:spPr>
        <p:txBody>
          <a:bodyPr wrap="square" lIns="76800" tIns="38400" rIns="76800" bIns="38400">
            <a:spAutoFit/>
          </a:bodyPr>
          <a:lstStyle/>
          <a:p>
            <a:pPr indent="252095">
              <a:lnSpc>
                <a:spcPts val="2855"/>
              </a:lnSpc>
              <a:tabLst>
                <a:tab pos="383540" algn="l"/>
              </a:tabLst>
              <a:defRPr/>
            </a:pPr>
            <a:r>
              <a:rPr lang="en-US" altLang="zh-CN" sz="17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  </a:t>
            </a:r>
            <a:r>
              <a:rPr lang="en-US" altLang="zh-CN" sz="1700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闭包简单说就是</a:t>
            </a:r>
            <a:r>
              <a:rPr lang="en-US" altLang="zh-CN" sz="17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函数的嵌套</a:t>
            </a:r>
            <a:r>
              <a:rPr lang="en-US" altLang="zh-CN" sz="1700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，</a:t>
            </a:r>
            <a:r>
              <a:rPr lang="en-US" altLang="zh-CN" sz="17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内层的函数可以使用外层函数的所有变量</a:t>
            </a:r>
            <a:r>
              <a:rPr lang="en-US" altLang="zh-CN" sz="1700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，即使外层函数已经执行完毕</a:t>
            </a:r>
            <a:r>
              <a:rPr lang="en-US" altLang="zh-CN" sz="17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。</a:t>
            </a:r>
            <a:r>
              <a:rPr lang="en-US" altLang="zh-CN" sz="1700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但是在</a:t>
            </a:r>
            <a:r>
              <a:rPr lang="en-US" altLang="zh-CN" sz="17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函数外部不能访问内部变量和嵌套函数</a:t>
            </a:r>
            <a:r>
              <a:rPr lang="en-US" altLang="zh-CN" sz="17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。</a:t>
            </a:r>
            <a:r>
              <a:rPr lang="en-US" altLang="zh-CN" sz="1700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此时就可以通过“闭包”来实现</a:t>
            </a:r>
            <a:r>
              <a:rPr lang="en-US" altLang="zh-CN" sz="17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。</a:t>
            </a:r>
            <a:endParaRPr lang="en-US" altLang="zh-CN" sz="17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36855" y="3284730"/>
            <a:ext cx="8137791" cy="680279"/>
          </a:xfrm>
          <a:prstGeom prst="rect">
            <a:avLst/>
          </a:prstGeom>
          <a:noFill/>
          <a:ln w="9525">
            <a:noFill/>
          </a:ln>
        </p:spPr>
        <p:txBody>
          <a:bodyPr wrap="square" lIns="76800" tIns="38400" rIns="76800" bIns="38400">
            <a:spAutoFit/>
          </a:bodyPr>
          <a:lstStyle/>
          <a:p>
            <a:pPr>
              <a:lnSpc>
                <a:spcPts val="2905"/>
              </a:lnSpc>
            </a:pPr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闭包的主要用途有以下两点：</a:t>
            </a:r>
            <a:endParaRPr lang="zh-CN" altLang="en-US" sz="15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endParaRPr lang="zh-CN" altLang="en-US" sz="15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36855" y="3860542"/>
            <a:ext cx="4023884" cy="821343"/>
          </a:xfrm>
          <a:prstGeom prst="rect">
            <a:avLst/>
          </a:prstGeom>
          <a:noFill/>
          <a:ln w="9525">
            <a:noFill/>
          </a:ln>
        </p:spPr>
        <p:txBody>
          <a:bodyPr wrap="square" lIns="76800" tIns="38400" rIns="76800" bIns="38400" rtlCol="0" anchor="t">
            <a:spAutoFit/>
          </a:bodyPr>
          <a:lstStyle/>
          <a:p>
            <a:pPr marL="288290" indent="-288290">
              <a:lnSpc>
                <a:spcPts val="2905"/>
              </a:lnSpc>
              <a:buFont typeface="+mj-ea"/>
              <a:buAutoNum type="circleNumDbPlain"/>
            </a:pPr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可以在函数外部读取函数内部的变量。</a:t>
            </a:r>
            <a:endParaRPr lang="zh-CN" altLang="en-US" sz="15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288290" indent="-288290">
              <a:lnSpc>
                <a:spcPts val="2905"/>
              </a:lnSpc>
              <a:buFont typeface="+mj-ea"/>
              <a:buAutoNum type="circleNumDbPlain"/>
            </a:pPr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可以让变量的值始终在内存中。</a:t>
            </a:r>
            <a:endParaRPr lang="zh-CN" altLang="en-US" sz="15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</p:bld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889248" y="260649"/>
            <a:ext cx="5411168" cy="527516"/>
          </a:xfrm>
        </p:spPr>
        <p:txBody>
          <a:bodyPr>
            <a:noAutofit/>
          </a:bodyPr>
          <a:lstStyle/>
          <a:p>
            <a:r>
              <a:rPr lang="en-US" altLang="zh-CN" sz="2400" b="1" dirty="0"/>
              <a:t>3.</a:t>
            </a:r>
            <a:r>
              <a:rPr lang="zh-CN" altLang="en-US" sz="2400" b="1" dirty="0"/>
              <a:t>特殊函数</a:t>
            </a:r>
            <a:endParaRPr lang="zh-CN" altLang="en-US" sz="2400" b="1" dirty="0"/>
          </a:p>
        </p:txBody>
      </p:sp>
      <p:sp>
        <p:nvSpPr>
          <p:cNvPr id="2" name="矩形 1"/>
          <p:cNvSpPr/>
          <p:nvPr/>
        </p:nvSpPr>
        <p:spPr bwMode="auto">
          <a:xfrm>
            <a:off x="575146" y="1269071"/>
            <a:ext cx="3810496" cy="339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76800" tIns="38400" rIns="76800" bIns="3840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768350" eaLnBrk="1" hangingPunct="1">
              <a:buFont typeface="+mj-lt"/>
              <a:defRPr/>
            </a:pPr>
            <a:r>
              <a:rPr lang="en-US" altLang="zh-CN" sz="17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6</a:t>
            </a:r>
            <a:r>
              <a:rPr lang="zh-CN" altLang="en-US" sz="17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）闭包</a:t>
            </a:r>
            <a:r>
              <a:rPr lang="en-US" altLang="zh-CN" sz="17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函数</a:t>
            </a:r>
            <a:endParaRPr lang="en-US" altLang="zh-CN" sz="1700" b="1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628970" y="1916621"/>
            <a:ext cx="3810496" cy="339160"/>
          </a:xfrm>
          <a:prstGeom prst="rect">
            <a:avLst/>
          </a:prstGeom>
          <a:noFill/>
          <a:ln w="9525">
            <a:noFill/>
          </a:ln>
        </p:spPr>
        <p:txBody>
          <a:bodyPr wrap="square" lIns="76800" tIns="38400" rIns="76800" bIns="38400">
            <a:spAutoFit/>
          </a:bodyPr>
          <a:lstStyle/>
          <a:p>
            <a:pPr lvl="0" algn="l">
              <a:buClrTx/>
              <a:buSzTx/>
              <a:buFontTx/>
            </a:pPr>
            <a:r>
              <a:rPr lang="en-US" altLang="zh-CN" sz="17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【</a:t>
            </a:r>
            <a:r>
              <a:rPr lang="zh-CN" altLang="en-US" sz="17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案例</a:t>
            </a:r>
            <a:r>
              <a:rPr lang="en-US" altLang="zh-CN" sz="17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1.4.28】 </a:t>
            </a:r>
            <a:r>
              <a:rPr lang="zh-CN" altLang="en-US" sz="17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闭包函数</a:t>
            </a:r>
            <a:endParaRPr lang="zh-CN" altLang="en-US" sz="17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53101" y="2780657"/>
            <a:ext cx="7284239" cy="358120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889248" y="260649"/>
            <a:ext cx="5411168" cy="527516"/>
          </a:xfrm>
        </p:spPr>
        <p:txBody>
          <a:bodyPr>
            <a:noAutofit/>
          </a:bodyPr>
          <a:lstStyle/>
          <a:p>
            <a:r>
              <a:rPr lang="en-US" altLang="zh-CN" sz="2400" b="1" dirty="0"/>
              <a:t>4.</a:t>
            </a:r>
            <a:r>
              <a:rPr lang="zh-CN" altLang="en-US" sz="2400" b="1" dirty="0"/>
              <a:t>函数应用</a:t>
            </a:r>
            <a:endParaRPr lang="zh-CN" altLang="en-US" sz="2400" b="1" dirty="0"/>
          </a:p>
        </p:txBody>
      </p:sp>
      <p:sp>
        <p:nvSpPr>
          <p:cNvPr id="3" name="文本框 2"/>
          <p:cNvSpPr txBox="1"/>
          <p:nvPr/>
        </p:nvSpPr>
        <p:spPr>
          <a:xfrm>
            <a:off x="575146" y="1196698"/>
            <a:ext cx="3810496" cy="308382"/>
          </a:xfrm>
          <a:prstGeom prst="rect">
            <a:avLst/>
          </a:prstGeom>
          <a:noFill/>
          <a:ln w="9525">
            <a:noFill/>
          </a:ln>
        </p:spPr>
        <p:txBody>
          <a:bodyPr lIns="76800" tIns="38400" rIns="76800" bIns="38400">
            <a:spAutoFit/>
          </a:bodyPr>
          <a:lstStyle/>
          <a:p>
            <a:pPr marL="240030" indent="-240030">
              <a:buFont typeface="Wingdings" panose="05000000000000000000" charset="0"/>
              <a:buChar char="u"/>
            </a:pPr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函数应用综合案例</a:t>
            </a:r>
            <a:endParaRPr lang="zh-CN" altLang="en-US" sz="15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791392" y="1629033"/>
            <a:ext cx="3810496" cy="449447"/>
          </a:xfrm>
          <a:prstGeom prst="rect">
            <a:avLst/>
          </a:prstGeom>
          <a:noFill/>
          <a:ln w="9525">
            <a:noFill/>
          </a:ln>
        </p:spPr>
        <p:txBody>
          <a:bodyPr wrap="square" lIns="76800" tIns="38400" rIns="76800" bIns="38400" rtlCol="0" anchor="t">
            <a:spAutoFit/>
          </a:bodyPr>
          <a:lstStyle/>
          <a:p>
            <a:pPr marL="288290" indent="-288290">
              <a:lnSpc>
                <a:spcPts val="2905"/>
              </a:lnSpc>
              <a:buFont typeface="+mj-ea"/>
              <a:buAutoNum type="circleNumDbPlain"/>
            </a:pPr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验证哥德巴赫猜想</a:t>
            </a:r>
            <a:endParaRPr lang="zh-CN" altLang="en-US" sz="15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45215" y="2276583"/>
            <a:ext cx="3810496" cy="339160"/>
          </a:xfrm>
          <a:prstGeom prst="rect">
            <a:avLst/>
          </a:prstGeom>
          <a:noFill/>
          <a:ln w="9525">
            <a:noFill/>
          </a:ln>
        </p:spPr>
        <p:txBody>
          <a:bodyPr wrap="square" lIns="76800" tIns="38400" rIns="76800" bIns="38400">
            <a:spAutoFit/>
          </a:bodyPr>
          <a:lstStyle/>
          <a:p>
            <a:pPr lvl="0" algn="l">
              <a:buClrTx/>
              <a:buSzTx/>
              <a:buFontTx/>
            </a:pPr>
            <a:r>
              <a:rPr lang="en-US" altLang="zh-CN" sz="17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【</a:t>
            </a:r>
            <a:r>
              <a:rPr lang="zh-CN" altLang="en-US" sz="17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案例</a:t>
            </a:r>
            <a:r>
              <a:rPr lang="en-US" altLang="zh-CN" sz="17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1.4.28】</a:t>
            </a:r>
            <a:r>
              <a:rPr lang="zh-CN" altLang="en-US" sz="17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验证哥德巴赫猜想</a:t>
            </a:r>
            <a:endParaRPr lang="zh-CN" altLang="en-US" sz="17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85116" y="2924133"/>
            <a:ext cx="6821740" cy="394116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889248" y="260649"/>
            <a:ext cx="5411168" cy="527516"/>
          </a:xfrm>
        </p:spPr>
        <p:txBody>
          <a:bodyPr>
            <a:noAutofit/>
          </a:bodyPr>
          <a:lstStyle/>
          <a:p>
            <a:r>
              <a:rPr lang="en-US" altLang="zh-CN" sz="2400" b="1" dirty="0"/>
              <a:t>4.</a:t>
            </a:r>
            <a:r>
              <a:rPr lang="zh-CN" altLang="en-US" sz="2400" b="1" dirty="0"/>
              <a:t>函数应用</a:t>
            </a:r>
            <a:endParaRPr lang="zh-CN" altLang="en-US" sz="2400" b="1" dirty="0"/>
          </a:p>
        </p:txBody>
      </p:sp>
      <p:sp>
        <p:nvSpPr>
          <p:cNvPr id="3" name="文本框 2"/>
          <p:cNvSpPr txBox="1"/>
          <p:nvPr/>
        </p:nvSpPr>
        <p:spPr>
          <a:xfrm>
            <a:off x="575146" y="1196698"/>
            <a:ext cx="3810496" cy="308382"/>
          </a:xfrm>
          <a:prstGeom prst="rect">
            <a:avLst/>
          </a:prstGeom>
          <a:noFill/>
          <a:ln w="9525">
            <a:noFill/>
          </a:ln>
        </p:spPr>
        <p:txBody>
          <a:bodyPr lIns="76800" tIns="38400" rIns="76800" bIns="38400">
            <a:spAutoFit/>
          </a:bodyPr>
          <a:lstStyle/>
          <a:p>
            <a:pPr marL="240030" indent="-240030">
              <a:buFont typeface="Wingdings" panose="05000000000000000000" charset="0"/>
              <a:buChar char="u"/>
            </a:pPr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函数应用综合案例</a:t>
            </a:r>
            <a:endParaRPr lang="zh-CN" altLang="en-US" sz="15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791392" y="1629033"/>
            <a:ext cx="3810496" cy="449447"/>
          </a:xfrm>
          <a:prstGeom prst="rect">
            <a:avLst/>
          </a:prstGeom>
          <a:noFill/>
          <a:ln w="9525">
            <a:noFill/>
          </a:ln>
        </p:spPr>
        <p:txBody>
          <a:bodyPr wrap="square" lIns="76800" tIns="38400" rIns="76800" bIns="38400" rtlCol="0" anchor="t">
            <a:spAutoFit/>
          </a:bodyPr>
          <a:lstStyle/>
          <a:p>
            <a:pPr marL="288290" indent="-288290">
              <a:lnSpc>
                <a:spcPts val="2905"/>
              </a:lnSpc>
              <a:buFont typeface="+mj-ea"/>
              <a:buAutoNum type="circleNumDbPlain" startAt="2"/>
            </a:pPr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寻找水仙花数</a:t>
            </a:r>
            <a:endParaRPr lang="zh-CN" altLang="en-US" sz="15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3789" y="1269071"/>
            <a:ext cx="6466412" cy="567685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845215" y="2348956"/>
            <a:ext cx="3810496" cy="339160"/>
          </a:xfrm>
          <a:prstGeom prst="rect">
            <a:avLst/>
          </a:prstGeom>
          <a:noFill/>
          <a:ln w="9525">
            <a:noFill/>
          </a:ln>
        </p:spPr>
        <p:txBody>
          <a:bodyPr wrap="square" lIns="76800" tIns="38400" rIns="76800" bIns="38400">
            <a:spAutoFit/>
          </a:bodyPr>
          <a:lstStyle/>
          <a:p>
            <a:pPr lvl="0" algn="l">
              <a:buClrTx/>
              <a:buSzTx/>
              <a:buFontTx/>
            </a:pPr>
            <a:r>
              <a:rPr lang="en-US" altLang="zh-CN" sz="17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【</a:t>
            </a:r>
            <a:r>
              <a:rPr lang="zh-CN" altLang="en-US" sz="17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案例</a:t>
            </a:r>
            <a:r>
              <a:rPr lang="en-US" altLang="zh-CN" sz="17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1.4.29】</a:t>
            </a:r>
            <a:r>
              <a:rPr lang="zh-CN" altLang="en-US" sz="17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寻找水仙花数</a:t>
            </a:r>
            <a:endParaRPr lang="zh-CN" altLang="en-US" sz="17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标题 1"/>
          <p:cNvSpPr>
            <a:spLocks noGrp="1"/>
          </p:cNvSpPr>
          <p:nvPr>
            <p:ph type="title"/>
          </p:nvPr>
        </p:nvSpPr>
        <p:spPr>
          <a:xfrm>
            <a:off x="889271" y="260661"/>
            <a:ext cx="4656506" cy="527540"/>
          </a:xfrm>
          <a:noFill/>
          <a:ln>
            <a:noFill/>
          </a:ln>
        </p:spPr>
        <p:txBody>
          <a:bodyPr anchor="ctr" anchorCtr="0"/>
          <a:lstStyle/>
          <a:p>
            <a:r>
              <a:rPr lang="en-US" altLang="zh-CN" b="1" dirty="0" smtClean="0"/>
              <a:t>5. JavaScript</a:t>
            </a:r>
            <a:r>
              <a:rPr lang="zh-CN" altLang="en-US" b="1" dirty="0" smtClean="0"/>
              <a:t>基本用法</a:t>
            </a:r>
            <a:endParaRPr lang="zh-CN" altLang="en-US" b="1" dirty="0"/>
          </a:p>
        </p:txBody>
      </p:sp>
      <p:sp>
        <p:nvSpPr>
          <p:cNvPr id="6" name="矩形 5"/>
          <p:cNvSpPr/>
          <p:nvPr/>
        </p:nvSpPr>
        <p:spPr>
          <a:xfrm>
            <a:off x="889271" y="1270660"/>
            <a:ext cx="7744090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en-US" sz="2000" dirty="0" smtClean="0">
                <a:latin typeface="+mn-ea"/>
                <a:ea typeface="+mn-ea"/>
              </a:rPr>
              <a:t> JavaScript </a:t>
            </a:r>
            <a:r>
              <a:rPr lang="zh-CN" altLang="en-US" sz="2000" dirty="0" smtClean="0">
                <a:latin typeface="+mn-ea"/>
                <a:ea typeface="+mn-ea"/>
              </a:rPr>
              <a:t>脚本编程一般分为如下步骤：</a:t>
            </a:r>
            <a:endParaRPr lang="zh-CN" altLang="en-US" sz="2000" dirty="0" smtClean="0">
              <a:latin typeface="+mn-ea"/>
              <a:ea typeface="+mn-ea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 smtClean="0">
                <a:latin typeface="+mn-ea"/>
                <a:ea typeface="+mn-ea"/>
              </a:rPr>
              <a:t>选择</a:t>
            </a:r>
            <a:r>
              <a:rPr lang="en-US" altLang="en-US" sz="2000" dirty="0" smtClean="0">
                <a:latin typeface="+mn-ea"/>
                <a:ea typeface="+mn-ea"/>
              </a:rPr>
              <a:t> JavaScript </a:t>
            </a:r>
            <a:r>
              <a:rPr lang="zh-CN" altLang="en-US" sz="2000" dirty="0" smtClean="0">
                <a:latin typeface="+mn-ea"/>
                <a:ea typeface="+mn-ea"/>
              </a:rPr>
              <a:t>语言编辑器编辑脚本代码；</a:t>
            </a:r>
            <a:endParaRPr lang="zh-CN" altLang="en-US" sz="2000" dirty="0" smtClean="0">
              <a:latin typeface="+mn-ea"/>
              <a:ea typeface="+mn-ea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 smtClean="0">
                <a:latin typeface="+mn-ea"/>
                <a:ea typeface="+mn-ea"/>
              </a:rPr>
              <a:t>嵌入该</a:t>
            </a:r>
            <a:r>
              <a:rPr lang="en-US" altLang="en-US" sz="2000" dirty="0" smtClean="0">
                <a:latin typeface="+mn-ea"/>
                <a:ea typeface="+mn-ea"/>
              </a:rPr>
              <a:t> JavaScript </a:t>
            </a:r>
            <a:r>
              <a:rPr lang="zh-CN" altLang="en-US" sz="2000" dirty="0" smtClean="0">
                <a:latin typeface="+mn-ea"/>
                <a:ea typeface="+mn-ea"/>
              </a:rPr>
              <a:t>脚本代码到</a:t>
            </a:r>
            <a:r>
              <a:rPr lang="en-US" altLang="en-US" sz="2000" dirty="0" smtClean="0">
                <a:latin typeface="+mn-ea"/>
                <a:ea typeface="+mn-ea"/>
              </a:rPr>
              <a:t> HTML </a:t>
            </a:r>
            <a:r>
              <a:rPr lang="zh-CN" altLang="en-US" sz="2000" dirty="0" smtClean="0">
                <a:latin typeface="+mn-ea"/>
                <a:ea typeface="+mn-ea"/>
              </a:rPr>
              <a:t>文档中；</a:t>
            </a:r>
            <a:endParaRPr lang="zh-CN" altLang="en-US" sz="2000" dirty="0" smtClean="0">
              <a:latin typeface="+mn-ea"/>
              <a:ea typeface="+mn-ea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 smtClean="0">
                <a:latin typeface="+mn-ea"/>
                <a:ea typeface="+mn-ea"/>
              </a:rPr>
              <a:t>选择支持</a:t>
            </a:r>
            <a:r>
              <a:rPr lang="en-US" altLang="en-US" sz="2000" dirty="0" smtClean="0">
                <a:latin typeface="+mn-ea"/>
                <a:ea typeface="+mn-ea"/>
              </a:rPr>
              <a:t> JavaScript </a:t>
            </a:r>
            <a:r>
              <a:rPr lang="zh-CN" altLang="en-US" sz="2000" dirty="0" smtClean="0">
                <a:latin typeface="+mn-ea"/>
                <a:ea typeface="+mn-ea"/>
              </a:rPr>
              <a:t>的浏览器浏览该</a:t>
            </a:r>
            <a:r>
              <a:rPr lang="en-US" altLang="en-US" sz="2000" dirty="0" smtClean="0">
                <a:latin typeface="+mn-ea"/>
                <a:ea typeface="+mn-ea"/>
              </a:rPr>
              <a:t> HTML </a:t>
            </a:r>
            <a:r>
              <a:rPr lang="zh-CN" altLang="en-US" sz="2000" dirty="0" smtClean="0">
                <a:latin typeface="+mn-ea"/>
                <a:ea typeface="+mn-ea"/>
              </a:rPr>
              <a:t>文档；</a:t>
            </a:r>
            <a:endParaRPr lang="zh-CN" altLang="en-US" sz="2000" dirty="0" smtClean="0">
              <a:latin typeface="+mn-ea"/>
              <a:ea typeface="+mn-ea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 smtClean="0">
                <a:latin typeface="+mn-ea"/>
                <a:ea typeface="+mn-ea"/>
              </a:rPr>
              <a:t>如果错误则检查并修正源代码，重新浏览，此过程重复直至代码正确为止；</a:t>
            </a:r>
            <a:endParaRPr lang="zh-CN" altLang="en-US" sz="2000" dirty="0" smtClean="0">
              <a:latin typeface="+mn-ea"/>
              <a:ea typeface="+mn-ea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 smtClean="0">
                <a:latin typeface="+mn-ea"/>
                <a:ea typeface="+mn-ea"/>
              </a:rPr>
              <a:t>由于</a:t>
            </a:r>
            <a:r>
              <a:rPr lang="en-US" altLang="en-US" sz="2000" dirty="0" smtClean="0">
                <a:latin typeface="+mn-ea"/>
                <a:ea typeface="+mn-ea"/>
              </a:rPr>
              <a:t> JavaScript </a:t>
            </a:r>
            <a:r>
              <a:rPr lang="zh-CN" altLang="en-US" sz="2000" dirty="0" smtClean="0">
                <a:latin typeface="+mn-ea"/>
                <a:ea typeface="+mn-ea"/>
              </a:rPr>
              <a:t>脚本代码是嵌入到</a:t>
            </a:r>
            <a:r>
              <a:rPr lang="en-US" altLang="en-US" sz="2000" dirty="0" smtClean="0">
                <a:latin typeface="+mn-ea"/>
                <a:ea typeface="+mn-ea"/>
              </a:rPr>
              <a:t> HTML </a:t>
            </a:r>
            <a:r>
              <a:rPr lang="zh-CN" altLang="en-US" sz="2000" dirty="0" smtClean="0">
                <a:latin typeface="+mn-ea"/>
                <a:ea typeface="+mn-ea"/>
              </a:rPr>
              <a:t>文档中被浏览器解释执行，所以开发</a:t>
            </a:r>
            <a:r>
              <a:rPr lang="en-US" altLang="en-US" sz="2000" dirty="0" smtClean="0">
                <a:latin typeface="+mn-ea"/>
                <a:ea typeface="+mn-ea"/>
              </a:rPr>
              <a:t> JavaScript</a:t>
            </a:r>
            <a:r>
              <a:rPr lang="zh-CN" altLang="en-US" sz="2000" dirty="0" smtClean="0">
                <a:latin typeface="+mn-ea"/>
                <a:ea typeface="+mn-ea"/>
              </a:rPr>
              <a:t>脚本代码并不需要特殊的编程环境，最简单的方式只需要普通的文本编辑器和支持</a:t>
            </a:r>
            <a:r>
              <a:rPr lang="en-US" altLang="en-US" sz="2000" dirty="0" smtClean="0">
                <a:latin typeface="+mn-ea"/>
                <a:ea typeface="+mn-ea"/>
              </a:rPr>
              <a:t> JavaScript </a:t>
            </a:r>
            <a:r>
              <a:rPr lang="zh-CN" altLang="en-US" sz="2000" dirty="0" smtClean="0">
                <a:latin typeface="+mn-ea"/>
                <a:ea typeface="+mn-ea"/>
              </a:rPr>
              <a:t>脚本的浏览器即可。</a:t>
            </a:r>
            <a:endParaRPr lang="zh-CN" altLang="en-US" sz="2000" dirty="0" smtClean="0">
              <a:latin typeface="+mn-ea"/>
              <a:ea typeface="+mn-ea"/>
            </a:endParaRPr>
          </a:p>
          <a:p>
            <a:endParaRPr lang="zh-CN" altLang="en-US" sz="2000" dirty="0" smtClean="0">
              <a:latin typeface="+mn-ea"/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867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867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674" grpId="0"/>
    </p:bld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889248" y="260649"/>
            <a:ext cx="5411168" cy="527516"/>
          </a:xfrm>
        </p:spPr>
        <p:txBody>
          <a:bodyPr>
            <a:noAutofit/>
          </a:bodyPr>
          <a:lstStyle/>
          <a:p>
            <a:r>
              <a:rPr lang="en-US" altLang="zh-CN" sz="2400" b="1" dirty="0"/>
              <a:t>4.</a:t>
            </a:r>
            <a:r>
              <a:rPr lang="zh-CN" altLang="en-US" sz="2400" b="1" dirty="0"/>
              <a:t>函数应用</a:t>
            </a:r>
            <a:endParaRPr lang="zh-CN" altLang="en-US" sz="2400" b="1" dirty="0"/>
          </a:p>
        </p:txBody>
      </p:sp>
      <p:sp>
        <p:nvSpPr>
          <p:cNvPr id="3" name="文本框 2"/>
          <p:cNvSpPr txBox="1"/>
          <p:nvPr/>
        </p:nvSpPr>
        <p:spPr>
          <a:xfrm>
            <a:off x="575146" y="1196698"/>
            <a:ext cx="3810496" cy="308382"/>
          </a:xfrm>
          <a:prstGeom prst="rect">
            <a:avLst/>
          </a:prstGeom>
          <a:noFill/>
          <a:ln w="9525">
            <a:noFill/>
          </a:ln>
        </p:spPr>
        <p:txBody>
          <a:bodyPr lIns="76800" tIns="38400" rIns="76800" bIns="38400">
            <a:spAutoFit/>
          </a:bodyPr>
          <a:lstStyle/>
          <a:p>
            <a:pPr marL="240030" indent="-240030">
              <a:buFont typeface="Wingdings" panose="05000000000000000000" charset="0"/>
              <a:buChar char="u"/>
            </a:pPr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函数应用综合案例</a:t>
            </a:r>
            <a:endParaRPr lang="zh-CN" altLang="en-US" sz="15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791392" y="1629033"/>
            <a:ext cx="3810496" cy="449447"/>
          </a:xfrm>
          <a:prstGeom prst="rect">
            <a:avLst/>
          </a:prstGeom>
          <a:noFill/>
          <a:ln w="9525">
            <a:noFill/>
          </a:ln>
        </p:spPr>
        <p:txBody>
          <a:bodyPr wrap="square" lIns="76800" tIns="38400" rIns="76800" bIns="38400" rtlCol="0" anchor="t">
            <a:spAutoFit/>
          </a:bodyPr>
          <a:lstStyle/>
          <a:p>
            <a:pPr marL="288290" indent="-288290">
              <a:lnSpc>
                <a:spcPts val="2905"/>
              </a:lnSpc>
              <a:buFont typeface="+mj-ea"/>
              <a:buAutoNum type="circleNumDbPlain" startAt="3"/>
            </a:pPr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回文素数</a:t>
            </a:r>
            <a:endParaRPr lang="zh-CN" altLang="en-US" sz="15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45215" y="2348956"/>
            <a:ext cx="3810496" cy="339160"/>
          </a:xfrm>
          <a:prstGeom prst="rect">
            <a:avLst/>
          </a:prstGeom>
          <a:noFill/>
          <a:ln w="9525">
            <a:noFill/>
          </a:ln>
        </p:spPr>
        <p:txBody>
          <a:bodyPr wrap="square" lIns="76800" tIns="38400" rIns="76800" bIns="38400">
            <a:spAutoFit/>
          </a:bodyPr>
          <a:lstStyle/>
          <a:p>
            <a:pPr lvl="0" algn="l">
              <a:buClrTx/>
              <a:buSzTx/>
              <a:buFontTx/>
            </a:pPr>
            <a:r>
              <a:rPr lang="en-US" altLang="zh-CN" sz="17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【</a:t>
            </a:r>
            <a:r>
              <a:rPr lang="zh-CN" altLang="en-US" sz="17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案例</a:t>
            </a:r>
            <a:r>
              <a:rPr lang="en-US" altLang="zh-CN" sz="17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1.4.30】</a:t>
            </a:r>
            <a:r>
              <a:rPr lang="zh-CN" altLang="en-US" sz="17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回文素数</a:t>
            </a:r>
            <a:endParaRPr lang="zh-CN" altLang="en-US" sz="17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63997" y="1052586"/>
            <a:ext cx="4447325" cy="580636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2"/>
          <p:cNvGrpSpPr/>
          <p:nvPr/>
        </p:nvGrpSpPr>
        <p:grpSpPr>
          <a:xfrm>
            <a:off x="4809950" y="2105739"/>
            <a:ext cx="1535551" cy="2047395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4" name="同心圆 3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024255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000" kern="0" dirty="0">
                <a:solidFill>
                  <a:sysClr val="windowText" lastClr="000000"/>
                </a:solidFill>
                <a:latin typeface="Calibri" panose="020F0502020204030204"/>
              </a:endParaRPr>
            </a:p>
          </p:txBody>
        </p:sp>
        <p:sp>
          <p:nvSpPr>
            <p:cNvPr id="5" name="椭圆 4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024255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000" kern="0" dirty="0">
                <a:solidFill>
                  <a:sysClr val="window" lastClr="FFFFFF"/>
                </a:solidFill>
                <a:latin typeface="Calibri" panose="020F0502020204030204"/>
              </a:endParaRPr>
            </a:p>
          </p:txBody>
        </p:sp>
      </p:grpSp>
      <p:grpSp>
        <p:nvGrpSpPr>
          <p:cNvPr id="3" name="组合 5"/>
          <p:cNvGrpSpPr/>
          <p:nvPr/>
        </p:nvGrpSpPr>
        <p:grpSpPr>
          <a:xfrm>
            <a:off x="3246239" y="2105739"/>
            <a:ext cx="1535551" cy="2047395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7" name="同心圆 6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024255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000" kern="0" dirty="0">
                <a:solidFill>
                  <a:sysClr val="windowText" lastClr="000000"/>
                </a:solidFill>
                <a:latin typeface="Calibri" panose="020F0502020204030204"/>
              </a:endParaRPr>
            </a:p>
          </p:txBody>
        </p:sp>
        <p:sp>
          <p:nvSpPr>
            <p:cNvPr id="8" name="椭圆 7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024255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000" kern="0" dirty="0">
                <a:solidFill>
                  <a:sysClr val="window" lastClr="FFFFFF"/>
                </a:solidFill>
                <a:latin typeface="Calibri" panose="020F0502020204030204"/>
              </a:endParaRPr>
            </a:p>
          </p:txBody>
        </p:sp>
      </p:grpSp>
      <p:grpSp>
        <p:nvGrpSpPr>
          <p:cNvPr id="6" name="组合 8"/>
          <p:cNvGrpSpPr/>
          <p:nvPr/>
        </p:nvGrpSpPr>
        <p:grpSpPr>
          <a:xfrm>
            <a:off x="1663619" y="2061166"/>
            <a:ext cx="1535551" cy="2047395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0" name="同心圆 9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024255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000" kern="0" dirty="0">
                <a:solidFill>
                  <a:sysClr val="windowText" lastClr="000000"/>
                </a:solidFill>
                <a:latin typeface="Calibri" panose="020F0502020204030204"/>
              </a:endParaRPr>
            </a:p>
          </p:txBody>
        </p:sp>
        <p:sp>
          <p:nvSpPr>
            <p:cNvPr id="11" name="椭圆 10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024255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000" kern="0" dirty="0">
                <a:solidFill>
                  <a:sysClr val="window" lastClr="FFFFFF"/>
                </a:solidFill>
                <a:latin typeface="Calibri" panose="020F0502020204030204"/>
              </a:endParaRPr>
            </a:p>
          </p:txBody>
        </p:sp>
      </p:grpSp>
      <p:grpSp>
        <p:nvGrpSpPr>
          <p:cNvPr id="9" name="组合 11"/>
          <p:cNvGrpSpPr/>
          <p:nvPr/>
        </p:nvGrpSpPr>
        <p:grpSpPr>
          <a:xfrm>
            <a:off x="6376328" y="2105739"/>
            <a:ext cx="1535551" cy="2047395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3" name="同心圆 12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024255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000" kern="0" dirty="0">
                <a:solidFill>
                  <a:sysClr val="windowText" lastClr="000000"/>
                </a:solidFill>
                <a:latin typeface="Calibri" panose="020F0502020204030204"/>
              </a:endParaRPr>
            </a:p>
          </p:txBody>
        </p:sp>
        <p:sp>
          <p:nvSpPr>
            <p:cNvPr id="14" name="椭圆 13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024255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000" kern="0" dirty="0">
                <a:solidFill>
                  <a:sysClr val="window" lastClr="FFFFFF"/>
                </a:solidFill>
                <a:latin typeface="Calibri" panose="020F0502020204030204"/>
              </a:endParaRPr>
            </a:p>
          </p:txBody>
        </p:sp>
      </p:grpSp>
      <p:sp>
        <p:nvSpPr>
          <p:cNvPr id="15" name="矩形 14"/>
          <p:cNvSpPr/>
          <p:nvPr/>
        </p:nvSpPr>
        <p:spPr>
          <a:xfrm>
            <a:off x="1973585" y="2459051"/>
            <a:ext cx="989061" cy="1042116"/>
          </a:xfrm>
          <a:prstGeom prst="rect">
            <a:avLst/>
          </a:prstGeom>
        </p:spPr>
        <p:txBody>
          <a:bodyPr wrap="none" lIns="102398" tIns="51199" rIns="102398" bIns="51199">
            <a:spAutoFit/>
          </a:bodyPr>
          <a:lstStyle/>
          <a:p>
            <a:r>
              <a:rPr lang="zh-CN" altLang="en-US" sz="61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谢</a:t>
            </a:r>
            <a:endParaRPr lang="zh-CN" altLang="en-US" sz="61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3572907" y="2503624"/>
            <a:ext cx="989061" cy="1042116"/>
          </a:xfrm>
          <a:prstGeom prst="rect">
            <a:avLst/>
          </a:prstGeom>
        </p:spPr>
        <p:txBody>
          <a:bodyPr wrap="none" lIns="102398" tIns="51199" rIns="102398" bIns="51199">
            <a:spAutoFit/>
          </a:bodyPr>
          <a:lstStyle/>
          <a:p>
            <a:r>
              <a:rPr lang="zh-CN" altLang="en-US" sz="61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谢</a:t>
            </a:r>
            <a:endParaRPr lang="zh-CN" altLang="en-US" sz="61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5128073" y="2503624"/>
            <a:ext cx="989061" cy="1042116"/>
          </a:xfrm>
          <a:prstGeom prst="rect">
            <a:avLst/>
          </a:prstGeom>
        </p:spPr>
        <p:txBody>
          <a:bodyPr wrap="none" lIns="102398" tIns="51199" rIns="102398" bIns="51199">
            <a:spAutoFit/>
          </a:bodyPr>
          <a:lstStyle/>
          <a:p>
            <a:r>
              <a:rPr lang="zh-CN" altLang="en-US" sz="61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观</a:t>
            </a:r>
            <a:endParaRPr lang="zh-CN" altLang="en-US" sz="61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6705541" y="2503624"/>
            <a:ext cx="989061" cy="1042116"/>
          </a:xfrm>
          <a:prstGeom prst="rect">
            <a:avLst/>
          </a:prstGeom>
        </p:spPr>
        <p:txBody>
          <a:bodyPr wrap="none" lIns="102398" tIns="51199" rIns="102398" bIns="51199">
            <a:spAutoFit/>
          </a:bodyPr>
          <a:lstStyle/>
          <a:p>
            <a:r>
              <a:rPr lang="zh-CN" altLang="en-US" sz="61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看</a:t>
            </a:r>
            <a:endParaRPr lang="zh-CN" altLang="en-US" sz="61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2" name="椭圆 101"/>
          <p:cNvSpPr/>
          <p:nvPr/>
        </p:nvSpPr>
        <p:spPr>
          <a:xfrm>
            <a:off x="4814698" y="3761025"/>
            <a:ext cx="500908" cy="667877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2398" tIns="51199" rIns="102398" bIns="51199" rtlCol="0" anchor="ctr"/>
          <a:lstStyle/>
          <a:p>
            <a:pPr algn="ctr"/>
            <a:endParaRPr lang="zh-CN" altLang="en-US"/>
          </a:p>
        </p:txBody>
      </p:sp>
      <p:sp>
        <p:nvSpPr>
          <p:cNvPr id="103" name="椭圆 102"/>
          <p:cNvSpPr/>
          <p:nvPr/>
        </p:nvSpPr>
        <p:spPr>
          <a:xfrm>
            <a:off x="5957029" y="4060109"/>
            <a:ext cx="274777" cy="366369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2398" tIns="51199" rIns="102398" bIns="51199" rtlCol="0" anchor="ctr"/>
          <a:lstStyle/>
          <a:p>
            <a:pPr algn="ctr"/>
            <a:endParaRPr lang="zh-CN" altLang="en-US"/>
          </a:p>
        </p:txBody>
      </p:sp>
      <p:sp>
        <p:nvSpPr>
          <p:cNvPr id="104" name="椭圆 103"/>
          <p:cNvSpPr/>
          <p:nvPr/>
        </p:nvSpPr>
        <p:spPr>
          <a:xfrm>
            <a:off x="2791912" y="4060588"/>
            <a:ext cx="274777" cy="366369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2398" tIns="51199" rIns="102398" bIns="51199" rtlCol="0" anchor="ctr"/>
          <a:lstStyle/>
          <a:p>
            <a:pPr algn="ctr"/>
            <a:endParaRPr lang="zh-CN" altLang="en-US"/>
          </a:p>
        </p:txBody>
      </p:sp>
      <p:sp>
        <p:nvSpPr>
          <p:cNvPr id="105" name="椭圆 104"/>
          <p:cNvSpPr/>
          <p:nvPr/>
        </p:nvSpPr>
        <p:spPr>
          <a:xfrm>
            <a:off x="2495579" y="4218371"/>
            <a:ext cx="137389" cy="183186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2398" tIns="51199" rIns="102398" bIns="51199" rtlCol="0" anchor="ctr"/>
          <a:lstStyle/>
          <a:p>
            <a:pPr algn="ctr"/>
            <a:endParaRPr lang="zh-CN" altLang="en-US"/>
          </a:p>
        </p:txBody>
      </p:sp>
      <p:sp>
        <p:nvSpPr>
          <p:cNvPr id="106" name="椭圆 105"/>
          <p:cNvSpPr/>
          <p:nvPr/>
        </p:nvSpPr>
        <p:spPr>
          <a:xfrm>
            <a:off x="6415167" y="4066799"/>
            <a:ext cx="274777" cy="366369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2398" tIns="51199" rIns="102398" bIns="51199" rtlCol="0" anchor="ctr"/>
          <a:lstStyle/>
          <a:p>
            <a:pPr algn="ctr"/>
            <a:endParaRPr lang="zh-CN" altLang="en-US"/>
          </a:p>
        </p:txBody>
      </p:sp>
      <p:sp>
        <p:nvSpPr>
          <p:cNvPr id="107" name="椭圆 106"/>
          <p:cNvSpPr/>
          <p:nvPr/>
        </p:nvSpPr>
        <p:spPr>
          <a:xfrm>
            <a:off x="3301894" y="4056792"/>
            <a:ext cx="137389" cy="183186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2398" tIns="51199" rIns="102398" bIns="51199" rtlCol="0" anchor="ctr"/>
          <a:lstStyle/>
          <a:p>
            <a:pPr algn="ctr"/>
            <a:endParaRPr lang="zh-CN" altLang="en-US"/>
          </a:p>
        </p:txBody>
      </p:sp>
      <p:sp>
        <p:nvSpPr>
          <p:cNvPr id="108" name="椭圆 107"/>
          <p:cNvSpPr/>
          <p:nvPr/>
        </p:nvSpPr>
        <p:spPr>
          <a:xfrm>
            <a:off x="6792928" y="4232002"/>
            <a:ext cx="137389" cy="183186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2398" tIns="51199" rIns="102398" bIns="51199" rtlCol="0" anchor="ctr"/>
          <a:lstStyle/>
          <a:p>
            <a:pPr algn="ctr"/>
            <a:endParaRPr lang="zh-CN" altLang="en-US"/>
          </a:p>
        </p:txBody>
      </p:sp>
      <p:sp>
        <p:nvSpPr>
          <p:cNvPr id="109" name="椭圆 108"/>
          <p:cNvSpPr/>
          <p:nvPr/>
        </p:nvSpPr>
        <p:spPr>
          <a:xfrm>
            <a:off x="4089983" y="4102941"/>
            <a:ext cx="250454" cy="333939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2398" tIns="51199" rIns="102398" bIns="51199" rtlCol="0" anchor="ctr"/>
          <a:lstStyle/>
          <a:p>
            <a:pPr algn="ctr"/>
            <a:endParaRPr lang="zh-CN" altLang="en-US"/>
          </a:p>
        </p:txBody>
      </p:sp>
      <p:sp>
        <p:nvSpPr>
          <p:cNvPr id="110" name="椭圆 109"/>
          <p:cNvSpPr/>
          <p:nvPr/>
        </p:nvSpPr>
        <p:spPr>
          <a:xfrm>
            <a:off x="6966630" y="4058398"/>
            <a:ext cx="274777" cy="366369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2398" tIns="51199" rIns="102398" bIns="51199" rtlCol="0" anchor="ctr"/>
          <a:lstStyle/>
          <a:p>
            <a:pPr algn="ctr"/>
            <a:endParaRPr lang="zh-CN" altLang="en-US"/>
          </a:p>
        </p:txBody>
      </p:sp>
      <p:sp>
        <p:nvSpPr>
          <p:cNvPr id="111" name="椭圆 110"/>
          <p:cNvSpPr/>
          <p:nvPr/>
        </p:nvSpPr>
        <p:spPr>
          <a:xfrm>
            <a:off x="4391206" y="4069140"/>
            <a:ext cx="274777" cy="366369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2398" tIns="51199" rIns="102398" bIns="51199" rtlCol="0" anchor="ctr"/>
          <a:lstStyle/>
          <a:p>
            <a:pPr algn="ctr"/>
            <a:endParaRPr lang="zh-CN" altLang="en-US"/>
          </a:p>
        </p:txBody>
      </p:sp>
      <p:sp>
        <p:nvSpPr>
          <p:cNvPr id="112" name="椭圆 111"/>
          <p:cNvSpPr/>
          <p:nvPr/>
        </p:nvSpPr>
        <p:spPr>
          <a:xfrm>
            <a:off x="7599392" y="4134652"/>
            <a:ext cx="137389" cy="183186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2398" tIns="51199" rIns="102398" bIns="51199" rtlCol="0" anchor="ctr"/>
          <a:lstStyle/>
          <a:p>
            <a:pPr algn="ctr"/>
            <a:endParaRPr lang="zh-CN" altLang="en-US"/>
          </a:p>
        </p:txBody>
      </p:sp>
      <p:sp>
        <p:nvSpPr>
          <p:cNvPr id="113" name="椭圆 112"/>
          <p:cNvSpPr/>
          <p:nvPr/>
        </p:nvSpPr>
        <p:spPr>
          <a:xfrm>
            <a:off x="6140391" y="3815062"/>
            <a:ext cx="274777" cy="366369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2398" tIns="51199" rIns="102398" bIns="51199" rtlCol="0" anchor="ctr"/>
          <a:lstStyle/>
          <a:p>
            <a:pPr algn="ctr"/>
            <a:endParaRPr lang="zh-CN" altLang="en-US"/>
          </a:p>
        </p:txBody>
      </p:sp>
      <p:sp>
        <p:nvSpPr>
          <p:cNvPr id="114" name="椭圆 113"/>
          <p:cNvSpPr/>
          <p:nvPr/>
        </p:nvSpPr>
        <p:spPr>
          <a:xfrm>
            <a:off x="2310009" y="4232381"/>
            <a:ext cx="137389" cy="183186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2398" tIns="51199" rIns="102398" bIns="51199" rtlCol="0" anchor="ctr"/>
          <a:lstStyle/>
          <a:p>
            <a:pPr algn="ctr"/>
            <a:endParaRPr lang="zh-CN" altLang="en-US"/>
          </a:p>
        </p:txBody>
      </p:sp>
      <p:sp>
        <p:nvSpPr>
          <p:cNvPr id="115" name="椭圆 114"/>
          <p:cNvSpPr/>
          <p:nvPr/>
        </p:nvSpPr>
        <p:spPr>
          <a:xfrm>
            <a:off x="4722819" y="3907763"/>
            <a:ext cx="137389" cy="183186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2398" tIns="51199" rIns="102398" bIns="51199" rtlCol="0" anchor="ctr"/>
          <a:lstStyle/>
          <a:p>
            <a:pPr algn="ctr"/>
            <a:endParaRPr lang="zh-CN" altLang="en-US"/>
          </a:p>
        </p:txBody>
      </p:sp>
      <p:sp>
        <p:nvSpPr>
          <p:cNvPr id="116" name="椭圆 115"/>
          <p:cNvSpPr/>
          <p:nvPr/>
        </p:nvSpPr>
        <p:spPr>
          <a:xfrm>
            <a:off x="3445681" y="3985654"/>
            <a:ext cx="322151" cy="429535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2398" tIns="51199" rIns="102398" bIns="51199" rtlCol="0" anchor="ctr"/>
          <a:lstStyle/>
          <a:p>
            <a:pPr algn="ctr"/>
            <a:endParaRPr lang="zh-CN" altLang="en-US"/>
          </a:p>
        </p:txBody>
      </p:sp>
      <p:sp>
        <p:nvSpPr>
          <p:cNvPr id="117" name="椭圆 116"/>
          <p:cNvSpPr/>
          <p:nvPr/>
        </p:nvSpPr>
        <p:spPr>
          <a:xfrm>
            <a:off x="5315607" y="4055970"/>
            <a:ext cx="274777" cy="366369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2398" tIns="51199" rIns="102398" bIns="51199" rtlCol="0" anchor="ctr"/>
          <a:lstStyle/>
          <a:p>
            <a:pPr algn="ctr"/>
            <a:endParaRPr lang="zh-CN" altLang="en-US"/>
          </a:p>
        </p:txBody>
      </p:sp>
      <p:sp>
        <p:nvSpPr>
          <p:cNvPr id="118" name="椭圆 117"/>
          <p:cNvSpPr/>
          <p:nvPr/>
        </p:nvSpPr>
        <p:spPr>
          <a:xfrm>
            <a:off x="1446516" y="4060414"/>
            <a:ext cx="274777" cy="366369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2398" tIns="51199" rIns="102398" bIns="51199" rtlCol="0" anchor="ctr"/>
          <a:lstStyle/>
          <a:p>
            <a:pPr algn="ctr"/>
            <a:endParaRPr lang="zh-CN" altLang="en-US"/>
          </a:p>
        </p:txBody>
      </p:sp>
      <p:sp>
        <p:nvSpPr>
          <p:cNvPr id="119" name="椭圆 118"/>
          <p:cNvSpPr/>
          <p:nvPr/>
        </p:nvSpPr>
        <p:spPr>
          <a:xfrm>
            <a:off x="1161307" y="4235388"/>
            <a:ext cx="137389" cy="183186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2398" tIns="51199" rIns="102398" bIns="51199" rtlCol="0" anchor="ctr"/>
          <a:lstStyle/>
          <a:p>
            <a:pPr algn="ctr"/>
            <a:endParaRPr lang="zh-CN" altLang="en-US"/>
          </a:p>
        </p:txBody>
      </p:sp>
      <p:sp>
        <p:nvSpPr>
          <p:cNvPr id="120" name="椭圆 119"/>
          <p:cNvSpPr/>
          <p:nvPr/>
        </p:nvSpPr>
        <p:spPr>
          <a:xfrm>
            <a:off x="3011998" y="3816051"/>
            <a:ext cx="274777" cy="366369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2398" tIns="51199" rIns="102398" bIns="51199" rtlCol="0" anchor="ctr"/>
          <a:lstStyle/>
          <a:p>
            <a:pPr algn="ctr"/>
            <a:endParaRPr lang="zh-CN" altLang="en-US"/>
          </a:p>
        </p:txBody>
      </p:sp>
      <p:sp>
        <p:nvSpPr>
          <p:cNvPr id="121" name="椭圆 120"/>
          <p:cNvSpPr/>
          <p:nvPr/>
        </p:nvSpPr>
        <p:spPr>
          <a:xfrm>
            <a:off x="1930294" y="4131163"/>
            <a:ext cx="137389" cy="183186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2398" tIns="51199" rIns="102398" bIns="51199" rtlCol="0" anchor="ctr"/>
          <a:lstStyle/>
          <a:p>
            <a:pPr algn="ctr"/>
            <a:endParaRPr lang="zh-CN" altLang="en-US"/>
          </a:p>
        </p:txBody>
      </p:sp>
      <p:sp>
        <p:nvSpPr>
          <p:cNvPr id="122" name="椭圆 121"/>
          <p:cNvSpPr/>
          <p:nvPr/>
        </p:nvSpPr>
        <p:spPr>
          <a:xfrm>
            <a:off x="6409954" y="3917356"/>
            <a:ext cx="137389" cy="183186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2398" tIns="51199" rIns="102398" bIns="51199" rtlCol="0" anchor="ctr"/>
          <a:lstStyle/>
          <a:p>
            <a:pPr algn="ctr"/>
            <a:endParaRPr lang="zh-CN" altLang="en-US"/>
          </a:p>
        </p:txBody>
      </p:sp>
      <p:sp>
        <p:nvSpPr>
          <p:cNvPr id="123" name="椭圆 122"/>
          <p:cNvSpPr/>
          <p:nvPr/>
        </p:nvSpPr>
        <p:spPr>
          <a:xfrm>
            <a:off x="7970109" y="4048022"/>
            <a:ext cx="274777" cy="366369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2398" tIns="51199" rIns="102398" bIns="51199"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" grpId="0" animBg="1"/>
      <p:bldP spid="103" grpId="0" animBg="1"/>
      <p:bldP spid="104" grpId="0" animBg="1"/>
      <p:bldP spid="105" grpId="0" animBg="1"/>
      <p:bldP spid="106" grpId="0" animBg="1"/>
      <p:bldP spid="107" grpId="0" animBg="1"/>
      <p:bldP spid="108" grpId="0" animBg="1"/>
      <p:bldP spid="109" grpId="0" animBg="1"/>
      <p:bldP spid="110" grpId="0" animBg="1"/>
      <p:bldP spid="111" grpId="0" animBg="1"/>
      <p:bldP spid="112" grpId="0" animBg="1"/>
      <p:bldP spid="113" grpId="0" animBg="1"/>
      <p:bldP spid="114" grpId="0" animBg="1"/>
      <p:bldP spid="115" grpId="0" animBg="1"/>
      <p:bldP spid="116" grpId="0" animBg="1"/>
      <p:bldP spid="117" grpId="0" animBg="1"/>
      <p:bldP spid="118" grpId="0" animBg="1"/>
      <p:bldP spid="119" grpId="0" animBg="1"/>
      <p:bldP spid="120" grpId="0" animBg="1"/>
      <p:bldP spid="121" grpId="0" animBg="1"/>
      <p:bldP spid="122" grpId="0" animBg="1"/>
      <p:bldP spid="12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标题 1"/>
          <p:cNvSpPr>
            <a:spLocks noGrp="1"/>
          </p:cNvSpPr>
          <p:nvPr>
            <p:ph type="title"/>
          </p:nvPr>
        </p:nvSpPr>
        <p:spPr>
          <a:xfrm>
            <a:off x="889271" y="260661"/>
            <a:ext cx="4217119" cy="527540"/>
          </a:xfrm>
          <a:noFill/>
          <a:ln>
            <a:noFill/>
          </a:ln>
        </p:spPr>
        <p:txBody>
          <a:bodyPr vert="horz" lIns="121917" tIns="60958" rIns="121917" bIns="60958" rtlCol="0" anchor="ctr" anchorCtr="0">
            <a:noAutofit/>
          </a:bodyPr>
          <a:lstStyle/>
          <a:p>
            <a:r>
              <a:rPr lang="en-US" altLang="zh-CN" b="1" dirty="0" smtClean="0"/>
              <a:t>5. JavaScript</a:t>
            </a:r>
            <a:r>
              <a:rPr lang="zh-CN" altLang="en-US" b="1" dirty="0" smtClean="0"/>
              <a:t>基本用法</a:t>
            </a:r>
            <a:endParaRPr lang="zh-CN" altLang="en-US" b="1" dirty="0"/>
          </a:p>
        </p:txBody>
      </p:sp>
      <p:sp>
        <p:nvSpPr>
          <p:cNvPr id="4" name="矩形 3"/>
          <p:cNvSpPr/>
          <p:nvPr/>
        </p:nvSpPr>
        <p:spPr>
          <a:xfrm>
            <a:off x="142240" y="1663700"/>
            <a:ext cx="9001760" cy="25533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lnSpc>
                <a:spcPct val="200000"/>
              </a:lnSpc>
              <a:defRPr/>
            </a:pP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注意</a:t>
            </a:r>
            <a:r>
              <a:rPr lang="zh-CN" altLang="en-US" sz="2000" dirty="0" smtClean="0">
                <a:latin typeface="+mn-ea"/>
              </a:rPr>
              <a:t>： </a:t>
            </a:r>
            <a:endParaRPr lang="en-US" altLang="zh-CN" sz="2000" dirty="0" smtClean="0">
              <a:latin typeface="+mn-ea"/>
              <a:ea typeface="+mn-ea"/>
            </a:endParaRP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zh-CN" sz="2000" dirty="0" smtClean="0">
                <a:latin typeface="+mn-ea"/>
                <a:ea typeface="+mn-ea"/>
              </a:rPr>
              <a:t>JavaScript</a:t>
            </a:r>
            <a:r>
              <a:rPr lang="zh-CN" altLang="en-US" sz="2000" dirty="0" smtClean="0">
                <a:latin typeface="+mn-ea"/>
                <a:ea typeface="+mn-ea"/>
              </a:rPr>
              <a:t>严格区分大小写，在编写代码时一定注意大小写的正确性。</a:t>
            </a:r>
            <a:endParaRPr lang="zh-CN" altLang="en-US" sz="2000" dirty="0" smtClean="0">
              <a:latin typeface="+mn-ea"/>
              <a:ea typeface="+mn-ea"/>
            </a:endParaRP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zh-CN" sz="2000" dirty="0" smtClean="0">
                <a:latin typeface="+mn-ea"/>
                <a:ea typeface="+mn-ea"/>
              </a:rPr>
              <a:t>JavaScript</a:t>
            </a:r>
            <a:r>
              <a:rPr lang="zh-CN" altLang="en-US" sz="2000" dirty="0" smtClean="0">
                <a:latin typeface="+mn-ea"/>
                <a:ea typeface="+mn-ea"/>
              </a:rPr>
              <a:t>代码对空格、换行、缩进不敏感，一条语句可以分成多行书写。</a:t>
            </a:r>
            <a:endParaRPr lang="zh-CN" altLang="en-US" sz="2000" dirty="0" smtClean="0">
              <a:latin typeface="+mn-ea"/>
              <a:ea typeface="+mn-ea"/>
            </a:endParaRP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2000" dirty="0" smtClean="0">
                <a:latin typeface="+mn-ea"/>
                <a:ea typeface="+mn-ea"/>
              </a:rPr>
              <a:t>如果一条语句结束后，换行书写下一条语句，后面的分号可以省略。</a:t>
            </a:r>
            <a:endParaRPr lang="zh-CN" altLang="en-US" sz="2000" dirty="0" smtClean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endParaRPr lang="zh-CN" altLang="en-US" sz="2000" dirty="0" smtClean="0">
              <a:latin typeface="+mn-ea"/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867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867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67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标题 1"/>
          <p:cNvSpPr>
            <a:spLocks noGrp="1"/>
          </p:cNvSpPr>
          <p:nvPr>
            <p:ph type="title"/>
          </p:nvPr>
        </p:nvSpPr>
        <p:spPr>
          <a:xfrm>
            <a:off x="889271" y="260661"/>
            <a:ext cx="4074615" cy="527540"/>
          </a:xfrm>
          <a:noFill/>
          <a:ln>
            <a:noFill/>
          </a:ln>
        </p:spPr>
        <p:txBody>
          <a:bodyPr vert="horz" lIns="121917" tIns="60958" rIns="121917" bIns="60958" rtlCol="0" anchor="ctr" anchorCtr="0">
            <a:noAutofit/>
          </a:bodyPr>
          <a:lstStyle/>
          <a:p>
            <a:r>
              <a:rPr lang="en-US" altLang="zh-CN" b="1" dirty="0" smtClean="0"/>
              <a:t>6. JavaScript</a:t>
            </a:r>
            <a:r>
              <a:rPr lang="zh-CN" altLang="en-US" b="1" dirty="0" smtClean="0"/>
              <a:t>嵌入方式</a:t>
            </a:r>
            <a:endParaRPr lang="zh-CN" altLang="en-US" b="1" dirty="0"/>
          </a:p>
        </p:txBody>
      </p:sp>
      <p:sp>
        <p:nvSpPr>
          <p:cNvPr id="13" name="矩形 38"/>
          <p:cNvSpPr>
            <a:spLocks noChangeArrowheads="1"/>
          </p:cNvSpPr>
          <p:nvPr/>
        </p:nvSpPr>
        <p:spPr bwMode="auto">
          <a:xfrm>
            <a:off x="450067" y="1273175"/>
            <a:ext cx="84296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457200" marR="0" lvl="0" indent="-4572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defRPr/>
            </a:pPr>
            <a:r>
              <a:rPr kumimoji="0" lang="en-US" altLang="zh-CN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JavaScript</a:t>
            </a:r>
            <a:r>
              <a:rPr kumimoji="0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引入方式</a:t>
            </a:r>
            <a:endParaRPr kumimoji="0" lang="en-US" altLang="zh-CN" sz="2000" b="1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748030" y="2158365"/>
            <a:ext cx="7381875" cy="33229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</a:pPr>
            <a:r>
              <a:rPr lang="zh-CN" altLang="en-US" sz="2000" dirty="0" smtClean="0">
                <a:latin typeface="+mn-ea"/>
                <a:ea typeface="+mn-ea"/>
              </a:rPr>
              <a:t>将</a:t>
            </a:r>
            <a:r>
              <a:rPr lang="en-US" altLang="zh-CN" sz="2000" dirty="0" smtClean="0">
                <a:latin typeface="+mn-ea"/>
                <a:ea typeface="+mn-ea"/>
              </a:rPr>
              <a:t> JavaScript </a:t>
            </a:r>
            <a:r>
              <a:rPr lang="zh-CN" altLang="en-US" sz="2000" dirty="0" smtClean="0">
                <a:latin typeface="+mn-ea"/>
                <a:ea typeface="+mn-ea"/>
              </a:rPr>
              <a:t>脚本嵌入到</a:t>
            </a:r>
            <a:r>
              <a:rPr lang="en-US" altLang="zh-CN" sz="2000" dirty="0" smtClean="0">
                <a:latin typeface="+mn-ea"/>
                <a:ea typeface="+mn-ea"/>
              </a:rPr>
              <a:t> HTML </a:t>
            </a:r>
            <a:r>
              <a:rPr lang="zh-CN" altLang="en-US" sz="2000" dirty="0" smtClean="0">
                <a:latin typeface="+mn-ea"/>
                <a:ea typeface="+mn-ea"/>
              </a:rPr>
              <a:t>文档中有</a:t>
            </a:r>
            <a:r>
              <a:rPr lang="en-US" altLang="zh-CN" sz="2000" dirty="0" smtClean="0">
                <a:latin typeface="+mn-ea"/>
                <a:ea typeface="+mn-ea"/>
              </a:rPr>
              <a:t> 4 </a:t>
            </a:r>
            <a:r>
              <a:rPr lang="zh-CN" altLang="en-US" sz="2000" dirty="0" smtClean="0">
                <a:latin typeface="+mn-ea"/>
                <a:ea typeface="+mn-ea"/>
              </a:rPr>
              <a:t>种标准方法：</a:t>
            </a:r>
            <a:endParaRPr lang="zh-CN" altLang="en-US" sz="2000" dirty="0" smtClean="0">
              <a:latin typeface="+mn-ea"/>
              <a:ea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 smtClean="0">
                <a:latin typeface="+mn-ea"/>
                <a:ea typeface="+mn-ea"/>
              </a:rPr>
              <a:t>代码包含于</a:t>
            </a:r>
            <a:r>
              <a:rPr lang="en-US" altLang="zh-CN" sz="2000" dirty="0" smtClean="0">
                <a:latin typeface="+mn-ea"/>
                <a:ea typeface="+mn-ea"/>
              </a:rPr>
              <a:t>&lt;script&gt;</a:t>
            </a:r>
            <a:r>
              <a:rPr lang="zh-CN" altLang="en-US" sz="2000" dirty="0" smtClean="0">
                <a:latin typeface="+mn-ea"/>
                <a:ea typeface="+mn-ea"/>
              </a:rPr>
              <a:t>和</a:t>
            </a:r>
            <a:r>
              <a:rPr lang="en-US" altLang="zh-CN" sz="2000" dirty="0" smtClean="0">
                <a:latin typeface="+mn-ea"/>
                <a:ea typeface="+mn-ea"/>
              </a:rPr>
              <a:t>&lt;/script&gt;</a:t>
            </a:r>
            <a:r>
              <a:rPr lang="zh-CN" altLang="en-US" sz="2000" dirty="0" smtClean="0">
                <a:latin typeface="+mn-ea"/>
                <a:ea typeface="+mn-ea"/>
              </a:rPr>
              <a:t>标记对，然后嵌入到</a:t>
            </a:r>
            <a:r>
              <a:rPr lang="en-US" altLang="zh-CN" sz="2000" dirty="0" smtClean="0">
                <a:latin typeface="+mn-ea"/>
                <a:ea typeface="+mn-ea"/>
              </a:rPr>
              <a:t> HTML </a:t>
            </a:r>
            <a:r>
              <a:rPr lang="zh-CN" altLang="en-US" sz="2000" dirty="0" smtClean="0">
                <a:latin typeface="+mn-ea"/>
                <a:ea typeface="+mn-ea"/>
              </a:rPr>
              <a:t>文档中；（嵌入式）</a:t>
            </a:r>
            <a:endParaRPr lang="zh-CN" altLang="en-US" sz="2000" dirty="0" smtClean="0">
              <a:latin typeface="+mn-ea"/>
              <a:ea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 smtClean="0">
                <a:latin typeface="+mn-ea"/>
                <a:ea typeface="+mn-ea"/>
              </a:rPr>
              <a:t>通过</a:t>
            </a:r>
            <a:r>
              <a:rPr lang="en-US" altLang="zh-CN" sz="2000" dirty="0" smtClean="0">
                <a:latin typeface="+mn-ea"/>
                <a:ea typeface="+mn-ea"/>
              </a:rPr>
              <a:t>&lt;script&gt;</a:t>
            </a:r>
            <a:r>
              <a:rPr lang="zh-CN" altLang="en-US" sz="2000" dirty="0" smtClean="0">
                <a:latin typeface="+mn-ea"/>
                <a:ea typeface="+mn-ea"/>
              </a:rPr>
              <a:t>标记的</a:t>
            </a:r>
            <a:r>
              <a:rPr lang="en-US" altLang="zh-CN" sz="2000" dirty="0" smtClean="0">
                <a:latin typeface="+mn-ea"/>
                <a:ea typeface="+mn-ea"/>
              </a:rPr>
              <a:t> </a:t>
            </a:r>
            <a:r>
              <a:rPr lang="en-US" altLang="zh-CN" sz="2000" dirty="0" err="1" smtClean="0">
                <a:latin typeface="+mn-ea"/>
                <a:ea typeface="+mn-ea"/>
              </a:rPr>
              <a:t>src</a:t>
            </a:r>
            <a:r>
              <a:rPr lang="en-US" altLang="zh-CN" sz="2000" dirty="0" smtClean="0">
                <a:latin typeface="+mn-ea"/>
                <a:ea typeface="+mn-ea"/>
              </a:rPr>
              <a:t> </a:t>
            </a:r>
            <a:r>
              <a:rPr lang="zh-CN" altLang="en-US" sz="2000" dirty="0" smtClean="0">
                <a:latin typeface="+mn-ea"/>
                <a:ea typeface="+mn-ea"/>
              </a:rPr>
              <a:t>属性链接外部的</a:t>
            </a:r>
            <a:r>
              <a:rPr lang="en-US" altLang="zh-CN" sz="2000" dirty="0" smtClean="0">
                <a:latin typeface="+mn-ea"/>
                <a:ea typeface="+mn-ea"/>
              </a:rPr>
              <a:t> JavaScript </a:t>
            </a:r>
            <a:r>
              <a:rPr lang="zh-CN" altLang="en-US" sz="2000" dirty="0" smtClean="0">
                <a:latin typeface="+mn-ea"/>
                <a:ea typeface="+mn-ea"/>
              </a:rPr>
              <a:t>脚本文件；（外链式）</a:t>
            </a:r>
            <a:endParaRPr lang="zh-CN" altLang="en-US" sz="2000" dirty="0" smtClean="0">
              <a:latin typeface="+mn-ea"/>
              <a:ea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 smtClean="0">
                <a:latin typeface="+mn-ea"/>
                <a:ea typeface="+mn-ea"/>
              </a:rPr>
              <a:t>通过</a:t>
            </a:r>
            <a:r>
              <a:rPr lang="en-US" altLang="zh-CN" sz="2000" dirty="0" smtClean="0">
                <a:latin typeface="+mn-ea"/>
                <a:ea typeface="+mn-ea"/>
              </a:rPr>
              <a:t> JavaScript </a:t>
            </a:r>
            <a:r>
              <a:rPr lang="zh-CN" altLang="en-US" sz="2000" dirty="0" smtClean="0">
                <a:latin typeface="+mn-ea"/>
                <a:ea typeface="+mn-ea"/>
              </a:rPr>
              <a:t>伪</a:t>
            </a:r>
            <a:r>
              <a:rPr lang="en-US" altLang="zh-CN" sz="2000" dirty="0" smtClean="0">
                <a:latin typeface="+mn-ea"/>
                <a:ea typeface="+mn-ea"/>
              </a:rPr>
              <a:t> URL </a:t>
            </a:r>
            <a:r>
              <a:rPr lang="zh-CN" altLang="en-US" sz="2000" dirty="0" smtClean="0">
                <a:latin typeface="+mn-ea"/>
                <a:ea typeface="+mn-ea"/>
              </a:rPr>
              <a:t>地址引入；（行内式）</a:t>
            </a:r>
            <a:endParaRPr lang="zh-CN" altLang="en-US" sz="2000" dirty="0" smtClean="0">
              <a:latin typeface="+mn-ea"/>
              <a:ea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 smtClean="0">
                <a:latin typeface="+mn-ea"/>
                <a:ea typeface="+mn-ea"/>
              </a:rPr>
              <a:t>通过</a:t>
            </a:r>
            <a:r>
              <a:rPr lang="en-US" altLang="zh-CN" sz="2000" dirty="0" smtClean="0">
                <a:latin typeface="+mn-ea"/>
                <a:ea typeface="+mn-ea"/>
              </a:rPr>
              <a:t> HTML </a:t>
            </a:r>
            <a:r>
              <a:rPr lang="zh-CN" altLang="en-US" sz="2000" dirty="0" smtClean="0">
                <a:latin typeface="+mn-ea"/>
                <a:ea typeface="+mn-ea"/>
              </a:rPr>
              <a:t>文档事件处理程序引入。（行内式）</a:t>
            </a:r>
            <a:endParaRPr lang="zh-CN" altLang="en-US" sz="2000" dirty="0" smtClean="0">
              <a:latin typeface="+mn-ea"/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867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867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674" grpId="0"/>
      <p:bldP spid="1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标题 1"/>
          <p:cNvSpPr>
            <a:spLocks noGrp="1"/>
          </p:cNvSpPr>
          <p:nvPr>
            <p:ph type="title"/>
          </p:nvPr>
        </p:nvSpPr>
        <p:spPr>
          <a:xfrm>
            <a:off x="889271" y="260661"/>
            <a:ext cx="3991487" cy="527540"/>
          </a:xfrm>
          <a:noFill/>
          <a:ln>
            <a:noFill/>
          </a:ln>
        </p:spPr>
        <p:txBody>
          <a:bodyPr vert="horz" lIns="121917" tIns="60958" rIns="121917" bIns="60958" rtlCol="0" anchor="ctr" anchorCtr="0">
            <a:noAutofit/>
          </a:bodyPr>
          <a:lstStyle/>
          <a:p>
            <a:r>
              <a:rPr lang="en-US" altLang="zh-CN" b="1" dirty="0" smtClean="0"/>
              <a:t>6. JavaScript</a:t>
            </a:r>
            <a:r>
              <a:rPr lang="zh-CN" altLang="en-US" b="1" dirty="0" smtClean="0"/>
              <a:t>嵌入方式</a:t>
            </a:r>
            <a:endParaRPr lang="zh-CN" altLang="en-US" b="1" dirty="0"/>
          </a:p>
        </p:txBody>
      </p:sp>
      <p:sp>
        <p:nvSpPr>
          <p:cNvPr id="13" name="矩形 38"/>
          <p:cNvSpPr>
            <a:spLocks noChangeArrowheads="1"/>
          </p:cNvSpPr>
          <p:nvPr/>
        </p:nvSpPr>
        <p:spPr bwMode="auto">
          <a:xfrm>
            <a:off x="250825" y="1273175"/>
            <a:ext cx="84296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457200" lvl="0" indent="-457200" eaLnBrk="1" hangingPunct="1">
              <a:defRPr/>
            </a:pPr>
            <a:r>
              <a:rPr kumimoji="0" lang="en-US" altLang="zh-CN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</a:t>
            </a:r>
            <a:r>
              <a:rPr kumimoji="0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）嵌入式</a:t>
            </a:r>
            <a:endParaRPr kumimoji="0" lang="en-US" altLang="zh-CN" sz="2000" b="1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361950" y="1673225"/>
            <a:ext cx="8093075" cy="961289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marL="285750" indent="-285750">
              <a:lnSpc>
                <a:spcPct val="150000"/>
              </a:lnSpc>
            </a:pPr>
            <a:r>
              <a:rPr lang="zh-CN" altLang="en-US" sz="2000" dirty="0" smtClean="0">
                <a:latin typeface="+mn-ea"/>
                <a:ea typeface="+mn-ea"/>
              </a:rPr>
              <a:t>           嵌入式</a:t>
            </a:r>
            <a:r>
              <a:rPr lang="zh-CN" altLang="en-US" sz="2000" dirty="0">
                <a:latin typeface="+mn-ea"/>
                <a:ea typeface="+mn-ea"/>
              </a:rPr>
              <a:t>就是使用</a:t>
            </a:r>
            <a:r>
              <a:rPr lang="en-US" altLang="zh-CN" sz="2000" dirty="0">
                <a:latin typeface="+mn-ea"/>
                <a:ea typeface="+mn-ea"/>
              </a:rPr>
              <a:t>&lt;script&gt;</a:t>
            </a:r>
            <a:r>
              <a:rPr lang="zh-CN" altLang="en-US" sz="2000" dirty="0">
                <a:latin typeface="+mn-ea"/>
                <a:ea typeface="+mn-ea"/>
              </a:rPr>
              <a:t>标签包裹</a:t>
            </a:r>
            <a:r>
              <a:rPr lang="en-US" altLang="zh-CN" sz="2000" dirty="0">
                <a:latin typeface="+mn-ea"/>
                <a:ea typeface="+mn-ea"/>
              </a:rPr>
              <a:t>JavaScript</a:t>
            </a:r>
            <a:r>
              <a:rPr lang="zh-CN" altLang="en-US" sz="2000" dirty="0">
                <a:latin typeface="+mn-ea"/>
                <a:ea typeface="+mn-ea"/>
              </a:rPr>
              <a:t>代码，直接编写到</a:t>
            </a:r>
            <a:r>
              <a:rPr lang="en-US" altLang="zh-CN" sz="2000" dirty="0">
                <a:latin typeface="+mn-ea"/>
                <a:ea typeface="+mn-ea"/>
              </a:rPr>
              <a:t>HTML</a:t>
            </a:r>
            <a:r>
              <a:rPr lang="zh-CN" altLang="en-US" sz="2000" dirty="0">
                <a:latin typeface="+mn-ea"/>
                <a:ea typeface="+mn-ea"/>
              </a:rPr>
              <a:t>文件中。</a:t>
            </a:r>
            <a:endParaRPr lang="en-US" altLang="zh-CN" sz="2000" dirty="0">
              <a:latin typeface="+mn-ea"/>
              <a:ea typeface="+mn-ea"/>
            </a:endParaRPr>
          </a:p>
        </p:txBody>
      </p:sp>
      <p:graphicFrame>
        <p:nvGraphicFramePr>
          <p:cNvPr id="14" name="表格 13"/>
          <p:cNvGraphicFramePr>
            <a:graphicFrameLocks noGrp="1"/>
          </p:cNvGraphicFramePr>
          <p:nvPr/>
        </p:nvGraphicFramePr>
        <p:xfrm>
          <a:off x="724189" y="2634514"/>
          <a:ext cx="7730836" cy="1234440"/>
        </p:xfrm>
        <a:graphic>
          <a:graphicData uri="http://schemas.openxmlformats.org/drawingml/2006/table">
            <a:tbl>
              <a:tblPr/>
              <a:tblGrid>
                <a:gridCol w="7730836"/>
              </a:tblGrid>
              <a:tr h="1077686">
                <a:tc>
                  <a:txBody>
                    <a:bodyPr/>
                    <a:lstStyle/>
                    <a:p>
                      <a:pPr marL="0" marR="0" lvl="0" indent="0" algn="l" defTabSz="12192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800" i="1" kern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&lt;script  type="text/</a:t>
                      </a:r>
                      <a:r>
                        <a:rPr lang="en-US" altLang="zh-CN" sz="1800" i="1" kern="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javascript</a:t>
                      </a:r>
                      <a:r>
                        <a:rPr lang="en-US" altLang="zh-CN" sz="1800" i="1" kern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"&gt;</a:t>
                      </a:r>
                      <a:endParaRPr lang="zh-CN" altLang="en-US" sz="1800" i="1" kern="0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12192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800" i="1" kern="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document.write</a:t>
                      </a:r>
                      <a:r>
                        <a:rPr lang="en-US" altLang="zh-CN" sz="1800" i="1" kern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("Hello World!");</a:t>
                      </a:r>
                      <a:endParaRPr lang="zh-CN" altLang="en-US" sz="1800" i="1" kern="0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12192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800" i="1" kern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&lt;/script&gt;</a:t>
                      </a:r>
                      <a:endParaRPr lang="zh-CN" altLang="en-US" sz="1800" i="1" kern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34993" marR="34993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5" name="矩形 14"/>
          <p:cNvSpPr/>
          <p:nvPr/>
        </p:nvSpPr>
        <p:spPr>
          <a:xfrm>
            <a:off x="724188" y="4144488"/>
            <a:ext cx="698289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注意</a:t>
            </a:r>
            <a:r>
              <a:rPr lang="zh-CN" altLang="en-US" sz="2000" dirty="0" smtClean="0">
                <a:latin typeface="+mn-ea"/>
              </a:rPr>
              <a:t>： </a:t>
            </a:r>
            <a:r>
              <a:rPr lang="en-US" altLang="en-US" sz="2000" dirty="0" smtClean="0">
                <a:latin typeface="+mn-ea"/>
                <a:ea typeface="+mn-ea"/>
              </a:rPr>
              <a:t>type </a:t>
            </a:r>
            <a:r>
              <a:rPr lang="zh-CN" altLang="en-US" sz="2000" dirty="0" smtClean="0">
                <a:latin typeface="+mn-ea"/>
                <a:ea typeface="+mn-ea"/>
              </a:rPr>
              <a:t>属性用于指定</a:t>
            </a:r>
            <a:r>
              <a:rPr lang="en-US" altLang="en-US" sz="2000" dirty="0" smtClean="0">
                <a:latin typeface="+mn-ea"/>
                <a:ea typeface="+mn-ea"/>
              </a:rPr>
              <a:t>&lt;script&gt;</a:t>
            </a:r>
            <a:r>
              <a:rPr lang="zh-CN" altLang="en-US" sz="2000" dirty="0" smtClean="0">
                <a:latin typeface="+mn-ea"/>
                <a:ea typeface="+mn-ea"/>
              </a:rPr>
              <a:t>和</a:t>
            </a:r>
            <a:r>
              <a:rPr lang="en-US" altLang="en-US" sz="2000" dirty="0" smtClean="0">
                <a:latin typeface="+mn-ea"/>
                <a:ea typeface="+mn-ea"/>
              </a:rPr>
              <a:t>&lt;/script&gt;</a:t>
            </a:r>
            <a:r>
              <a:rPr lang="zh-CN" altLang="en-US" sz="2000" dirty="0" smtClean="0">
                <a:latin typeface="+mn-ea"/>
                <a:ea typeface="+mn-ea"/>
              </a:rPr>
              <a:t>标记对之间插入的脚本代码类型，</a:t>
            </a:r>
            <a:r>
              <a:rPr lang="en-US" altLang="zh-CN" sz="2000" dirty="0" smtClean="0">
                <a:latin typeface="+mn-ea"/>
                <a:ea typeface="+mn-ea"/>
              </a:rPr>
              <a:t> </a:t>
            </a:r>
            <a:r>
              <a:rPr lang="zh-CN" altLang="en-US" sz="2000" dirty="0" smtClean="0">
                <a:latin typeface="+mn-ea"/>
                <a:ea typeface="+mn-ea"/>
              </a:rPr>
              <a:t>在</a:t>
            </a:r>
            <a:r>
              <a:rPr lang="en-US" altLang="zh-CN" sz="2000" dirty="0" smtClean="0">
                <a:latin typeface="+mn-ea"/>
                <a:ea typeface="+mn-ea"/>
              </a:rPr>
              <a:t>HTML5</a:t>
            </a:r>
            <a:r>
              <a:rPr lang="zh-CN" altLang="en-US" sz="2000" dirty="0" smtClean="0">
                <a:latin typeface="+mn-ea"/>
                <a:ea typeface="+mn-ea"/>
              </a:rPr>
              <a:t>中可以省略</a:t>
            </a:r>
            <a:r>
              <a:rPr lang="en-US" altLang="zh-CN" sz="2000" dirty="0" smtClean="0">
                <a:latin typeface="+mn-ea"/>
                <a:ea typeface="+mn-ea"/>
              </a:rPr>
              <a:t>type</a:t>
            </a:r>
            <a:r>
              <a:rPr lang="zh-CN" altLang="en-US" sz="2000" dirty="0" smtClean="0">
                <a:latin typeface="+mn-ea"/>
                <a:ea typeface="+mn-ea"/>
              </a:rPr>
              <a:t>属性。</a:t>
            </a:r>
            <a:endParaRPr lang="zh-CN" altLang="en-US" sz="2000" dirty="0" smtClean="0">
              <a:latin typeface="+mn-ea"/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标题 1"/>
          <p:cNvSpPr>
            <a:spLocks noGrp="1"/>
          </p:cNvSpPr>
          <p:nvPr>
            <p:ph type="title"/>
          </p:nvPr>
        </p:nvSpPr>
        <p:spPr>
          <a:xfrm>
            <a:off x="889271" y="260661"/>
            <a:ext cx="4110241" cy="527540"/>
          </a:xfrm>
          <a:noFill/>
          <a:ln>
            <a:noFill/>
          </a:ln>
        </p:spPr>
        <p:txBody>
          <a:bodyPr vert="horz" lIns="121917" tIns="60958" rIns="121917" bIns="60958" rtlCol="0" anchor="ctr" anchorCtr="0">
            <a:noAutofit/>
          </a:bodyPr>
          <a:lstStyle/>
          <a:p>
            <a:r>
              <a:rPr lang="en-US" altLang="zh-CN" b="1" dirty="0" smtClean="0"/>
              <a:t>6. JavaScript</a:t>
            </a:r>
            <a:r>
              <a:rPr lang="zh-CN" altLang="en-US" b="1" dirty="0" smtClean="0"/>
              <a:t>嵌入方式</a:t>
            </a:r>
            <a:endParaRPr lang="zh-CN" altLang="en-US" b="1" dirty="0"/>
          </a:p>
        </p:txBody>
      </p:sp>
      <p:sp>
        <p:nvSpPr>
          <p:cNvPr id="68611" name="Rectangle 2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28575">
            <a:noFill/>
          </a:ln>
        </p:spPr>
        <p:txBody>
          <a:bodyPr wrap="none" anchor="ctr" anchorCtr="0">
            <a:spAutoFit/>
          </a:bodyPr>
          <a:lstStyle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13" name="文本框 4"/>
          <p:cNvSpPr txBox="1"/>
          <p:nvPr/>
        </p:nvSpPr>
        <p:spPr>
          <a:xfrm>
            <a:off x="424019" y="1106231"/>
            <a:ext cx="5080000" cy="40011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lvl="0" algn="l">
              <a:buClrTx/>
              <a:buSzTx/>
              <a:buFontTx/>
            </a:pPr>
            <a:r>
              <a:rPr 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【案例1.</a:t>
            </a: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</a:t>
            </a:r>
            <a:r>
              <a:rPr 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.</a:t>
            </a: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</a:t>
            </a:r>
            <a:r>
              <a:rPr 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】 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嵌入式代码例子</a:t>
            </a:r>
            <a:endParaRPr lang="zh-CN" sz="20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graphicFrame>
        <p:nvGraphicFramePr>
          <p:cNvPr id="14" name="表格 13"/>
          <p:cNvGraphicFramePr>
            <a:graphicFrameLocks noGrp="1"/>
          </p:cNvGraphicFramePr>
          <p:nvPr/>
        </p:nvGraphicFramePr>
        <p:xfrm>
          <a:off x="889271" y="1706396"/>
          <a:ext cx="7730836" cy="4526280"/>
        </p:xfrm>
        <a:graphic>
          <a:graphicData uri="http://schemas.openxmlformats.org/drawingml/2006/table">
            <a:tbl>
              <a:tblPr/>
              <a:tblGrid>
                <a:gridCol w="7730836"/>
              </a:tblGrid>
              <a:tr h="77189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800" b="0" i="1" kern="0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&lt;!DOCTYPE html&gt;</a:t>
                      </a:r>
                      <a:endParaRPr lang="zh-CN" altLang="en-US" sz="1800" b="0" i="1" kern="0" noProof="0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800" b="0" i="1" kern="0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&lt;html&gt;</a:t>
                      </a:r>
                      <a:endParaRPr lang="zh-CN" altLang="en-US" sz="1800" b="0" i="1" kern="0" noProof="0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800" b="0" i="1" kern="0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	&lt;head&gt;</a:t>
                      </a:r>
                      <a:endParaRPr lang="zh-CN" altLang="en-US" sz="1800" b="0" i="1" kern="0" noProof="0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800" b="0" i="1" kern="0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		&lt;meta </a:t>
                      </a:r>
                      <a:r>
                        <a:rPr lang="en-US" altLang="zh-CN" sz="1800" b="0" i="1" kern="0" noProof="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charset</a:t>
                      </a:r>
                      <a:r>
                        <a:rPr lang="en-US" altLang="zh-CN" sz="1800" b="0" i="1" kern="0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="utf-8"&gt;</a:t>
                      </a:r>
                      <a:endParaRPr lang="zh-CN" altLang="en-US" sz="1800" b="0" i="1" kern="0" noProof="0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800" b="0" i="1" kern="0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		&lt;title&gt;&lt;/title&gt;</a:t>
                      </a:r>
                      <a:endParaRPr lang="zh-CN" altLang="en-US" sz="1800" b="0" i="1" kern="0" noProof="0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800" b="0" i="1" kern="0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		&lt;script&gt;</a:t>
                      </a:r>
                      <a:endParaRPr lang="zh-CN" altLang="en-US" sz="1800" b="0" i="1" kern="0" noProof="0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800" b="0" i="1" kern="0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			</a:t>
                      </a:r>
                      <a:r>
                        <a:rPr lang="en-US" altLang="zh-CN" sz="1800" b="0" i="1" kern="0" noProof="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document.write</a:t>
                      </a:r>
                      <a:r>
                        <a:rPr lang="en-US" altLang="zh-CN" sz="1800" b="0" i="1" kern="0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("hello world");</a:t>
                      </a:r>
                      <a:endParaRPr lang="zh-CN" altLang="en-US" sz="1800" b="0" i="1" kern="0" noProof="0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800" b="0" i="1" kern="0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		&lt;/script&gt;</a:t>
                      </a:r>
                      <a:endParaRPr lang="zh-CN" altLang="en-US" sz="1800" b="0" i="1" kern="0" noProof="0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800" b="0" i="1" kern="0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	&lt;/head&gt;</a:t>
                      </a:r>
                      <a:endParaRPr lang="zh-CN" altLang="en-US" sz="1800" b="0" i="1" kern="0" noProof="0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800" b="0" i="1" kern="0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	&lt;body&gt;</a:t>
                      </a:r>
                      <a:endParaRPr lang="en-US" altLang="zh-CN" sz="1800" b="0" i="1" kern="0" noProof="0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800" b="0" i="1" kern="0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              &lt;/body&gt;</a:t>
                      </a:r>
                      <a:endParaRPr lang="zh-CN" altLang="en-US" sz="1800" b="0" i="1" kern="0" noProof="0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800" b="0" i="1" kern="0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&lt;/html&gt;</a:t>
                      </a:r>
                      <a:endParaRPr lang="zh-CN" altLang="en-US" sz="1800" b="0" i="1" kern="0" noProof="0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34993" marR="34993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标题 1"/>
          <p:cNvSpPr>
            <a:spLocks noGrp="1"/>
          </p:cNvSpPr>
          <p:nvPr>
            <p:ph type="title"/>
          </p:nvPr>
        </p:nvSpPr>
        <p:spPr>
          <a:xfrm>
            <a:off x="889271" y="260661"/>
            <a:ext cx="4347747" cy="527540"/>
          </a:xfrm>
          <a:noFill/>
          <a:ln>
            <a:noFill/>
          </a:ln>
        </p:spPr>
        <p:txBody>
          <a:bodyPr vert="horz" lIns="121917" tIns="60958" rIns="121917" bIns="60958" rtlCol="0" anchor="ctr" anchorCtr="0">
            <a:noAutofit/>
          </a:bodyPr>
          <a:lstStyle/>
          <a:p>
            <a:r>
              <a:rPr lang="en-US" altLang="zh-CN" b="1" dirty="0" smtClean="0"/>
              <a:t>6. JavaScript</a:t>
            </a:r>
            <a:r>
              <a:rPr lang="zh-CN" altLang="en-US" b="1" dirty="0" smtClean="0"/>
              <a:t>嵌入方式</a:t>
            </a:r>
            <a:endParaRPr lang="zh-CN" altLang="en-US" b="1" dirty="0"/>
          </a:p>
        </p:txBody>
      </p:sp>
      <p:sp>
        <p:nvSpPr>
          <p:cNvPr id="13" name="矩形 38"/>
          <p:cNvSpPr>
            <a:spLocks noChangeArrowheads="1"/>
          </p:cNvSpPr>
          <p:nvPr/>
        </p:nvSpPr>
        <p:spPr bwMode="auto">
          <a:xfrm>
            <a:off x="276225" y="1073150"/>
            <a:ext cx="84296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457200" marR="0" lvl="0" indent="-4572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defRPr/>
            </a:pPr>
            <a:r>
              <a:rPr kumimoji="0" lang="en-US" altLang="zh-CN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</a:t>
            </a:r>
            <a:r>
              <a:rPr kumimoji="0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）外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链式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276225" y="1673225"/>
            <a:ext cx="8782050" cy="1015663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 smtClean="0">
                <a:latin typeface="+mn-ea"/>
                <a:ea typeface="+mn-ea"/>
              </a:rPr>
              <a:t>        外</a:t>
            </a:r>
            <a:r>
              <a:rPr lang="zh-CN" altLang="en-US" sz="2000" dirty="0">
                <a:latin typeface="+mn-ea"/>
                <a:ea typeface="+mn-ea"/>
              </a:rPr>
              <a:t>链式是指将</a:t>
            </a:r>
            <a:r>
              <a:rPr lang="en-US" altLang="zh-CN" sz="2000" dirty="0">
                <a:latin typeface="+mn-ea"/>
                <a:ea typeface="+mn-ea"/>
              </a:rPr>
              <a:t>JavaScript</a:t>
            </a:r>
            <a:r>
              <a:rPr lang="zh-CN" altLang="en-US" sz="2000" dirty="0">
                <a:latin typeface="+mn-ea"/>
                <a:ea typeface="+mn-ea"/>
              </a:rPr>
              <a:t>代码保存到一个单独的文件中，通常使用“</a:t>
            </a:r>
            <a:r>
              <a:rPr lang="en-US" altLang="zh-CN" sz="2000" dirty="0">
                <a:latin typeface="+mn-ea"/>
                <a:ea typeface="+mn-ea"/>
              </a:rPr>
              <a:t>js</a:t>
            </a:r>
            <a:r>
              <a:rPr lang="zh-CN" altLang="en-US" sz="2000" dirty="0">
                <a:latin typeface="+mn-ea"/>
                <a:ea typeface="+mn-ea"/>
              </a:rPr>
              <a:t>”作为文件的扩展名，然后使用</a:t>
            </a:r>
            <a:r>
              <a:rPr lang="en-US" altLang="zh-CN" sz="2000" dirty="0">
                <a:latin typeface="+mn-ea"/>
                <a:ea typeface="+mn-ea"/>
              </a:rPr>
              <a:t>&lt;script&gt;</a:t>
            </a:r>
            <a:r>
              <a:rPr lang="zh-CN" altLang="en-US" sz="2000" dirty="0">
                <a:latin typeface="+mn-ea"/>
                <a:ea typeface="+mn-ea"/>
              </a:rPr>
              <a:t>标签的</a:t>
            </a:r>
            <a:r>
              <a:rPr lang="en-US" altLang="zh-CN" sz="2000" dirty="0">
                <a:latin typeface="+mn-ea"/>
                <a:ea typeface="+mn-ea"/>
              </a:rPr>
              <a:t>src</a:t>
            </a:r>
            <a:r>
              <a:rPr lang="zh-CN" altLang="en-US" sz="2000" dirty="0">
                <a:latin typeface="+mn-ea"/>
                <a:ea typeface="+mn-ea"/>
              </a:rPr>
              <a:t>属性引入文件中。</a:t>
            </a:r>
            <a:endParaRPr lang="en-US" altLang="zh-CN" sz="2000" dirty="0">
              <a:latin typeface="+mn-ea"/>
              <a:ea typeface="+mn-ea"/>
            </a:endParaRPr>
          </a:p>
        </p:txBody>
      </p:sp>
      <p:sp>
        <p:nvSpPr>
          <p:cNvPr id="16" name="TextBox 2"/>
          <p:cNvSpPr txBox="1"/>
          <p:nvPr/>
        </p:nvSpPr>
        <p:spPr>
          <a:xfrm>
            <a:off x="1269917" y="2764022"/>
            <a:ext cx="3302083" cy="923330"/>
          </a:xfrm>
          <a:prstGeom prst="rect">
            <a:avLst/>
          </a:prstGeom>
          <a:noFill/>
          <a:ln w="9525">
            <a:solidFill>
              <a:schemeClr val="tx1"/>
            </a:solidFill>
            <a:prstDash val="solid"/>
          </a:ln>
        </p:spPr>
        <p:txBody>
          <a:bodyPr wrap="square">
            <a:spAutoFit/>
          </a:bodyPr>
          <a:lstStyle/>
          <a:p>
            <a:r>
              <a:rPr lang="zh-CN" altLang="en-US" dirty="0">
                <a:latin typeface="Arial" panose="020B0604020202020204" pitchFamily="34" charset="0"/>
              </a:rPr>
              <a:t>① 相对路径</a:t>
            </a:r>
            <a:endParaRPr lang="en-US" altLang="zh-CN" dirty="0">
              <a:latin typeface="Arial" panose="020B0604020202020204" pitchFamily="34" charset="0"/>
            </a:endParaRPr>
          </a:p>
          <a:p>
            <a:r>
              <a:rPr lang="en-US" altLang="zh-CN" dirty="0" smtClean="0">
                <a:sym typeface="Wingdings" panose="05000000000000000000" pitchFamily="2" charset="2"/>
              </a:rPr>
              <a:t>1.1.2</a:t>
            </a:r>
            <a:r>
              <a:rPr lang="en-US" altLang="zh-CN" dirty="0" smtClean="0">
                <a:latin typeface="Arial" panose="020B0604020202020204" pitchFamily="34" charset="0"/>
              </a:rPr>
              <a:t>.html</a:t>
            </a:r>
            <a:endParaRPr lang="en-US" altLang="zh-CN" dirty="0">
              <a:latin typeface="Arial" panose="020B0604020202020204" pitchFamily="34" charset="0"/>
            </a:endParaRPr>
          </a:p>
          <a:p>
            <a:r>
              <a:rPr lang="en-US" altLang="zh-CN" dirty="0" err="1" smtClean="0">
                <a:latin typeface="Arial" panose="020B0604020202020204" pitchFamily="34" charset="0"/>
              </a:rPr>
              <a:t>js</a:t>
            </a:r>
            <a:r>
              <a:rPr lang="en-US" altLang="zh-CN" dirty="0" smtClean="0">
                <a:latin typeface="Arial" panose="020B0604020202020204" pitchFamily="34" charset="0"/>
              </a:rPr>
              <a:t>/1.1.2.js</a:t>
            </a:r>
            <a:endParaRPr lang="en-US" altLang="zh-CN" dirty="0">
              <a:latin typeface="Arial" panose="020B0604020202020204" pitchFamily="34" charset="0"/>
            </a:endParaRPr>
          </a:p>
        </p:txBody>
      </p:sp>
      <p:cxnSp>
        <p:nvCxnSpPr>
          <p:cNvPr id="17" name="直接箭头连接符 16"/>
          <p:cNvCxnSpPr/>
          <p:nvPr/>
        </p:nvCxnSpPr>
        <p:spPr bwMode="auto">
          <a:xfrm>
            <a:off x="4572000" y="3496172"/>
            <a:ext cx="309480" cy="1588"/>
          </a:xfrm>
          <a:prstGeom prst="straightConnector1">
            <a:avLst/>
          </a:prstGeom>
          <a:solidFill>
            <a:srgbClr val="FBFBFB"/>
          </a:solidFill>
          <a:ln w="12700">
            <a:solidFill>
              <a:schemeClr val="tx1"/>
            </a:solidFill>
            <a:prstDash val="solid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8" name="TextBox 5"/>
          <p:cNvSpPr txBox="1"/>
          <p:nvPr/>
        </p:nvSpPr>
        <p:spPr>
          <a:xfrm>
            <a:off x="4928987" y="3291502"/>
            <a:ext cx="2775119" cy="369332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altLang="en-US" dirty="0">
                <a:latin typeface="Arial" panose="020B0604020202020204" pitchFamily="34" charset="0"/>
              </a:rPr>
              <a:t>外链引入方式</a:t>
            </a:r>
            <a:r>
              <a:rPr lang="zh-CN" altLang="en-US" dirty="0" smtClean="0">
                <a:latin typeface="Arial" panose="020B0604020202020204" pitchFamily="34" charset="0"/>
              </a:rPr>
              <a:t>：</a:t>
            </a:r>
            <a:r>
              <a:rPr lang="en-US" altLang="zh-CN" dirty="0" err="1" smtClean="0">
                <a:latin typeface="Arial" panose="020B0604020202020204" pitchFamily="34" charset="0"/>
              </a:rPr>
              <a:t>js</a:t>
            </a:r>
            <a:r>
              <a:rPr lang="en-US" altLang="zh-CN" dirty="0" smtClean="0">
                <a:latin typeface="Arial" panose="020B0604020202020204" pitchFamily="34" charset="0"/>
              </a:rPr>
              <a:t>/1.1.2.js</a:t>
            </a:r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33" name="TextBox 2"/>
          <p:cNvSpPr txBox="1"/>
          <p:nvPr/>
        </p:nvSpPr>
        <p:spPr>
          <a:xfrm>
            <a:off x="1269916" y="4431403"/>
            <a:ext cx="3302084" cy="1200329"/>
          </a:xfrm>
          <a:prstGeom prst="rect">
            <a:avLst/>
          </a:prstGeom>
          <a:noFill/>
          <a:ln w="9525">
            <a:solidFill>
              <a:schemeClr val="tx1"/>
            </a:solidFill>
            <a:prstDash val="solid"/>
          </a:ln>
        </p:spPr>
        <p:txBody>
          <a:bodyPr wrap="square">
            <a:spAutoFit/>
          </a:bodyPr>
          <a:lstStyle/>
          <a:p>
            <a:r>
              <a:rPr lang="zh-CN" altLang="en-US" dirty="0" smtClean="0"/>
              <a:t>② </a:t>
            </a:r>
            <a:r>
              <a:rPr lang="en-US" altLang="zh-CN" dirty="0">
                <a:latin typeface="Arial" panose="020B0604020202020204" pitchFamily="34" charset="0"/>
              </a:rPr>
              <a:t>URL</a:t>
            </a:r>
            <a:r>
              <a:rPr lang="zh-CN" altLang="en-US" dirty="0">
                <a:latin typeface="Arial" panose="020B0604020202020204" pitchFamily="34" charset="0"/>
              </a:rPr>
              <a:t>地址</a:t>
            </a:r>
            <a:endParaRPr lang="en-US" altLang="zh-CN" dirty="0">
              <a:latin typeface="Arial" panose="020B0604020202020204" pitchFamily="34" charset="0"/>
            </a:endParaRPr>
          </a:p>
          <a:p>
            <a:r>
              <a:rPr lang="en-US" altLang="zh-CN" dirty="0" smtClean="0">
                <a:latin typeface="Arial" panose="020B0604020202020204" pitchFamily="34" charset="0"/>
                <a:sym typeface="Wingdings" panose="05000000000000000000" pitchFamily="2" charset="2"/>
              </a:rPr>
              <a:t>1.1.2html</a:t>
            </a:r>
            <a:endParaRPr lang="en-US" altLang="zh-CN" dirty="0">
              <a:latin typeface="Arial" panose="020B0604020202020204" pitchFamily="34" charset="0"/>
            </a:endParaRPr>
          </a:p>
          <a:p>
            <a:r>
              <a:rPr lang="en-US" altLang="zh-CN" dirty="0" smtClean="0">
                <a:latin typeface="Arial" panose="020B0604020202020204" pitchFamily="34" charset="0"/>
                <a:sym typeface="Wingdings" panose="05000000000000000000" pitchFamily="2" charset="2"/>
              </a:rPr>
              <a:t>www</a:t>
            </a:r>
            <a:r>
              <a:rPr lang="en-US" altLang="zh-CN" dirty="0" smtClean="0">
                <a:sym typeface="Wingdings" panose="05000000000000000000" pitchFamily="2" charset="2"/>
              </a:rPr>
              <a:t>.ccit.com</a:t>
            </a:r>
            <a:r>
              <a:rPr lang="zh-CN" altLang="en-US" dirty="0" smtClean="0">
                <a:latin typeface="Arial" panose="020B0604020202020204" pitchFamily="34" charset="0"/>
                <a:sym typeface="Wingdings" panose="05000000000000000000" pitchFamily="2" charset="2"/>
              </a:rPr>
              <a:t>（</a:t>
            </a:r>
            <a:r>
              <a:rPr lang="zh-CN" altLang="en-US" dirty="0">
                <a:latin typeface="Arial" panose="020B0604020202020204" pitchFamily="34" charset="0"/>
                <a:sym typeface="Wingdings" panose="05000000000000000000" pitchFamily="2" charset="2"/>
              </a:rPr>
              <a:t>某</a:t>
            </a:r>
            <a:r>
              <a:rPr lang="zh-CN" altLang="en-US" dirty="0" smtClean="0">
                <a:latin typeface="Arial" panose="020B0604020202020204" pitchFamily="34" charset="0"/>
                <a:sym typeface="Wingdings" panose="05000000000000000000" pitchFamily="2" charset="2"/>
              </a:rPr>
              <a:t>网站</a:t>
            </a:r>
            <a:r>
              <a:rPr lang="zh-CN" altLang="en-US" dirty="0" smtClean="0">
                <a:sym typeface="Wingdings" panose="05000000000000000000" pitchFamily="2" charset="2"/>
              </a:rPr>
              <a:t>下的</a:t>
            </a:r>
            <a:r>
              <a:rPr lang="zh-CN" altLang="en-US" dirty="0" smtClean="0">
                <a:latin typeface="Arial" panose="020B0604020202020204" pitchFamily="34" charset="0"/>
                <a:sym typeface="Wingdings" panose="05000000000000000000" pitchFamily="2" charset="2"/>
              </a:rPr>
              <a:t>）</a:t>
            </a:r>
            <a:endParaRPr lang="en-US" altLang="zh-CN" dirty="0">
              <a:latin typeface="Arial" panose="020B0604020202020204" pitchFamily="34" charset="0"/>
              <a:sym typeface="Wingdings" panose="05000000000000000000" pitchFamily="2" charset="2"/>
            </a:endParaRPr>
          </a:p>
          <a:p>
            <a:r>
              <a:rPr lang="en-US" altLang="zh-CN" dirty="0" smtClean="0">
                <a:latin typeface="Arial" panose="020B0604020202020204" pitchFamily="34" charset="0"/>
              </a:rPr>
              <a:t>1.1</a:t>
            </a:r>
            <a:r>
              <a:rPr lang="en-US" altLang="zh-CN" dirty="0" smtClean="0"/>
              <a:t>.2.js</a:t>
            </a:r>
            <a:endParaRPr lang="en-US" altLang="zh-CN" dirty="0">
              <a:latin typeface="Arial" panose="020B0604020202020204" pitchFamily="34" charset="0"/>
            </a:endParaRPr>
          </a:p>
        </p:txBody>
      </p:sp>
      <p:cxnSp>
        <p:nvCxnSpPr>
          <p:cNvPr id="34" name="直接箭头连接符 33"/>
          <p:cNvCxnSpPr/>
          <p:nvPr/>
        </p:nvCxnSpPr>
        <p:spPr bwMode="auto">
          <a:xfrm>
            <a:off x="4572000" y="5179115"/>
            <a:ext cx="309479" cy="1588"/>
          </a:xfrm>
          <a:prstGeom prst="straightConnector1">
            <a:avLst/>
          </a:prstGeom>
          <a:solidFill>
            <a:srgbClr val="FBFBFB"/>
          </a:solidFill>
          <a:ln w="12700">
            <a:solidFill>
              <a:schemeClr val="tx1"/>
            </a:solidFill>
            <a:prstDash val="solid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5" name="TextBox 5"/>
          <p:cNvSpPr txBox="1"/>
          <p:nvPr/>
        </p:nvSpPr>
        <p:spPr>
          <a:xfrm>
            <a:off x="4881479" y="4994965"/>
            <a:ext cx="2967544" cy="646331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altLang="en-US" dirty="0">
                <a:latin typeface="Arial" panose="020B0604020202020204" pitchFamily="34" charset="0"/>
              </a:rPr>
              <a:t>外链引入方式</a:t>
            </a:r>
            <a:r>
              <a:rPr lang="zh-CN" altLang="en-US" dirty="0" smtClean="0">
                <a:latin typeface="Arial" panose="020B0604020202020204" pitchFamily="34" charset="0"/>
              </a:rPr>
              <a:t>：</a:t>
            </a:r>
            <a:endParaRPr lang="en-US" altLang="zh-CN" dirty="0" smtClean="0">
              <a:latin typeface="Arial" panose="020B0604020202020204" pitchFamily="34" charset="0"/>
            </a:endParaRPr>
          </a:p>
          <a:p>
            <a:r>
              <a:rPr lang="en-US" altLang="zh-CN" dirty="0" smtClean="0">
                <a:latin typeface="Arial" panose="020B0604020202020204" pitchFamily="34" charset="0"/>
              </a:rPr>
              <a:t>http://</a:t>
            </a:r>
            <a:r>
              <a:rPr lang="en-US" altLang="zh-CN" dirty="0" smtClean="0"/>
              <a:t>www.ccit.com</a:t>
            </a:r>
            <a:r>
              <a:rPr lang="en-US" altLang="zh-CN" dirty="0" smtClean="0">
                <a:latin typeface="Arial" panose="020B0604020202020204" pitchFamily="34" charset="0"/>
              </a:rPr>
              <a:t>/1.1.2.js</a:t>
            </a:r>
            <a:endParaRPr lang="en-US" altLang="zh-CN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8" grpId="0"/>
      <p:bldP spid="3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tangle 3"/>
          <p:cNvSpPr/>
          <p:nvPr/>
        </p:nvSpPr>
        <p:spPr bwMode="auto">
          <a:xfrm rot="16200000">
            <a:off x="-174966" y="1380347"/>
            <a:ext cx="642282" cy="292350"/>
          </a:xfrm>
          <a:custGeom>
            <a:avLst/>
            <a:gdLst/>
            <a:ahLst/>
            <a:cxnLst/>
            <a:rect l="l" t="t" r="r" b="b"/>
            <a:pathLst>
              <a:path w="1512168" h="411499">
                <a:moveTo>
                  <a:pt x="0" y="0"/>
                </a:moveTo>
                <a:lnTo>
                  <a:pt x="1512168" y="0"/>
                </a:lnTo>
                <a:lnTo>
                  <a:pt x="1512168" y="111467"/>
                </a:lnTo>
                <a:lnTo>
                  <a:pt x="1512168" y="260647"/>
                </a:lnTo>
                <a:lnTo>
                  <a:pt x="1512168" y="351491"/>
                </a:lnTo>
                <a:cubicBezTo>
                  <a:pt x="1512168" y="384633"/>
                  <a:pt x="1485302" y="411499"/>
                  <a:pt x="1452160" y="411499"/>
                </a:cubicBezTo>
                <a:lnTo>
                  <a:pt x="60008" y="411499"/>
                </a:lnTo>
                <a:cubicBezTo>
                  <a:pt x="26866" y="411499"/>
                  <a:pt x="0" y="384633"/>
                  <a:pt x="0" y="351491"/>
                </a:cubicBezTo>
                <a:lnTo>
                  <a:pt x="0" y="260647"/>
                </a:lnTo>
                <a:lnTo>
                  <a:pt x="0" y="111467"/>
                </a:lnTo>
                <a:close/>
              </a:path>
            </a:pathLst>
          </a:custGeom>
          <a:solidFill>
            <a:schemeClr val="accent3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57053" tIns="28522" rIns="28522" bIns="57053" numCol="1" spcCol="0" rtlCol="0" fromWordArt="0" anchor="t" anchorCtr="0" forceAA="0" compatLnSpc="1">
            <a:noAutofit/>
          </a:bodyPr>
          <a:lstStyle/>
          <a:p>
            <a:pPr defTabSz="912495">
              <a:defRPr/>
            </a:pPr>
            <a:endParaRPr lang="en-US" sz="1125" kern="0" spc="-4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 panose="020B0502040204020203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5" name="Rectangle 3"/>
          <p:cNvSpPr/>
          <p:nvPr/>
        </p:nvSpPr>
        <p:spPr bwMode="auto">
          <a:xfrm>
            <a:off x="341237" y="1205689"/>
            <a:ext cx="1133565" cy="641975"/>
          </a:xfrm>
          <a:prstGeom prst="roundRect">
            <a:avLst>
              <a:gd name="adj" fmla="val 6940"/>
            </a:avLst>
          </a:prstGeom>
          <a:solidFill>
            <a:schemeClr val="accent3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57053" tIns="28522" rIns="28522" bIns="57053" numCol="1" spcCol="0" rtlCol="0" fromWordArt="0" anchor="t" anchorCtr="0" forceAA="0" compatLnSpc="1">
            <a:noAutofit/>
          </a:bodyPr>
          <a:lstStyle/>
          <a:p>
            <a:pPr defTabSz="912495"/>
            <a:endParaRPr lang="en-US" sz="1125" kern="0" spc="-4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 panose="020B0502040204020203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7" name="文本框 86"/>
          <p:cNvSpPr txBox="1"/>
          <p:nvPr/>
        </p:nvSpPr>
        <p:spPr>
          <a:xfrm>
            <a:off x="341237" y="1353627"/>
            <a:ext cx="11335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800" b="1" dirty="0">
                <a:solidFill>
                  <a:schemeClr val="bg1"/>
                </a:solidFill>
                <a:ea typeface="微软雅黑" panose="020B0503020204020204" pitchFamily="34" charset="-122"/>
              </a:rPr>
              <a:t>本章内容</a:t>
            </a:r>
            <a:endParaRPr lang="zh-CN" altLang="en-US" sz="1800" b="1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sp>
        <p:nvSpPr>
          <p:cNvPr id="88" name="矩形 87"/>
          <p:cNvSpPr/>
          <p:nvPr/>
        </p:nvSpPr>
        <p:spPr>
          <a:xfrm>
            <a:off x="2661332" y="858642"/>
            <a:ext cx="229387" cy="514095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grpSp>
        <p:nvGrpSpPr>
          <p:cNvPr id="2" name="组合 1"/>
          <p:cNvGrpSpPr/>
          <p:nvPr/>
        </p:nvGrpSpPr>
        <p:grpSpPr>
          <a:xfrm>
            <a:off x="2627599" y="1916381"/>
            <a:ext cx="3314422" cy="784830"/>
            <a:chOff x="3502918" y="664626"/>
            <a:chExt cx="3436257" cy="1046276"/>
          </a:xfrm>
        </p:grpSpPr>
        <p:sp>
          <p:nvSpPr>
            <p:cNvPr id="89" name="椭圆 88"/>
            <p:cNvSpPr/>
            <p:nvPr/>
          </p:nvSpPr>
          <p:spPr>
            <a:xfrm>
              <a:off x="3502918" y="729809"/>
              <a:ext cx="307446" cy="395331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sz="1800"/>
            </a:p>
          </p:txBody>
        </p:sp>
        <p:sp>
          <p:nvSpPr>
            <p:cNvPr id="94" name="TextBox 8"/>
            <p:cNvSpPr txBox="1"/>
            <p:nvPr/>
          </p:nvSpPr>
          <p:spPr>
            <a:xfrm>
              <a:off x="3969958" y="664626"/>
              <a:ext cx="2969217" cy="10462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1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1</a:t>
              </a:r>
              <a:r>
                <a:rPr lang="en-US" altLang="zh-CN" sz="2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.</a:t>
              </a:r>
              <a:r>
                <a:rPr lang="zh-CN" altLang="en-US" sz="2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 </a:t>
              </a:r>
              <a:r>
                <a:rPr lang="zh-CN" altLang="en-US" sz="2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sym typeface="+mn-ea"/>
                </a:rPr>
                <a:t>JavaScript概述</a:t>
              </a:r>
              <a:endParaRPr lang="zh-CN" altLang="en-US" sz="2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+mn-ea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2627599" y="2902766"/>
            <a:ext cx="3456923" cy="461665"/>
            <a:chOff x="3486521" y="1648878"/>
            <a:chExt cx="4608510" cy="615456"/>
          </a:xfrm>
        </p:grpSpPr>
        <p:sp>
          <p:nvSpPr>
            <p:cNvPr id="90" name="椭圆 89"/>
            <p:cNvSpPr/>
            <p:nvPr/>
          </p:nvSpPr>
          <p:spPr>
            <a:xfrm>
              <a:off x="3486521" y="1693163"/>
              <a:ext cx="395742" cy="395742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sz="1800"/>
            </a:p>
          </p:txBody>
        </p:sp>
        <p:sp>
          <p:nvSpPr>
            <p:cNvPr id="95" name="TextBox 8"/>
            <p:cNvSpPr txBox="1"/>
            <p:nvPr/>
          </p:nvSpPr>
          <p:spPr>
            <a:xfrm>
              <a:off x="4117698" y="1648878"/>
              <a:ext cx="3977333" cy="6154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280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defRPr>
              </a:lvl1pPr>
            </a:lstStyle>
            <a:p>
              <a:r>
                <a:rPr lang="en-US" altLang="zh-CN" sz="2100" dirty="0">
                  <a:latin typeface="+mn-ea"/>
                  <a:ea typeface="+mn-ea"/>
                </a:rPr>
                <a:t>2</a:t>
              </a:r>
              <a:r>
                <a:rPr lang="en-US" altLang="zh-CN" sz="2100" dirty="0" smtClean="0">
                  <a:latin typeface="+mn-ea"/>
                  <a:ea typeface="+mn-ea"/>
                </a:rPr>
                <a:t>.</a:t>
              </a:r>
              <a:r>
                <a:rPr lang="en-US" altLang="zh-CN" sz="24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 </a:t>
              </a:r>
              <a:r>
                <a:rPr lang="en-US" altLang="zh-CN" sz="2100" dirty="0" smtClean="0">
                  <a:latin typeface="+mn-ea"/>
                  <a:ea typeface="宋体" panose="02010600030101010101" pitchFamily="2" charset="-122"/>
                  <a:sym typeface="+mn-ea"/>
                </a:rPr>
                <a:t>JavaScript</a:t>
              </a:r>
              <a:r>
                <a:rPr lang="zh-CN" altLang="en-US" sz="2100" dirty="0" smtClean="0">
                  <a:latin typeface="+mn-ea"/>
                  <a:ea typeface="宋体" panose="02010600030101010101" pitchFamily="2" charset="-122"/>
                  <a:sym typeface="+mn-ea"/>
                </a:rPr>
                <a:t>基本语法</a:t>
              </a:r>
              <a:endParaRPr lang="zh-CN" altLang="en-US" sz="2100" dirty="0">
                <a:latin typeface="+mn-ea"/>
                <a:ea typeface="宋体" panose="02010600030101010101" pitchFamily="2" charset="-122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2627599" y="3869617"/>
            <a:ext cx="3618967" cy="414020"/>
            <a:chOff x="3486520" y="2648509"/>
            <a:chExt cx="4824535" cy="551940"/>
          </a:xfrm>
        </p:grpSpPr>
        <p:sp>
          <p:nvSpPr>
            <p:cNvPr id="91" name="椭圆 90"/>
            <p:cNvSpPr/>
            <p:nvPr/>
          </p:nvSpPr>
          <p:spPr>
            <a:xfrm>
              <a:off x="3486520" y="2712078"/>
              <a:ext cx="395742" cy="395742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sz="1800"/>
            </a:p>
          </p:txBody>
        </p:sp>
        <p:sp>
          <p:nvSpPr>
            <p:cNvPr id="96" name="TextBox 8"/>
            <p:cNvSpPr txBox="1"/>
            <p:nvPr/>
          </p:nvSpPr>
          <p:spPr>
            <a:xfrm>
              <a:off x="4117698" y="2648509"/>
              <a:ext cx="4193357" cy="5519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1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3.</a:t>
              </a:r>
              <a:r>
                <a:rPr lang="zh-CN" altLang="en-US" sz="21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数组</a:t>
              </a:r>
              <a:endParaRPr lang="zh-CN" altLang="en-US" sz="2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2661332" y="4861612"/>
            <a:ext cx="3703742" cy="414020"/>
            <a:chOff x="3501124" y="3601325"/>
            <a:chExt cx="4937551" cy="551940"/>
          </a:xfrm>
        </p:grpSpPr>
        <p:sp>
          <p:nvSpPr>
            <p:cNvPr id="92" name="椭圆 91"/>
            <p:cNvSpPr/>
            <p:nvPr/>
          </p:nvSpPr>
          <p:spPr>
            <a:xfrm>
              <a:off x="3501124" y="3664894"/>
              <a:ext cx="395742" cy="395742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sz="1800"/>
            </a:p>
          </p:txBody>
        </p:sp>
        <p:sp>
          <p:nvSpPr>
            <p:cNvPr id="97" name="TextBox 8"/>
            <p:cNvSpPr txBox="1"/>
            <p:nvPr/>
          </p:nvSpPr>
          <p:spPr>
            <a:xfrm>
              <a:off x="4101302" y="3601325"/>
              <a:ext cx="4337373" cy="5519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1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4.</a:t>
              </a:r>
              <a:r>
                <a:rPr lang="zh-CN" altLang="en-US" sz="21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函数</a:t>
              </a:r>
              <a:endParaRPr lang="zh-CN" altLang="en-US" sz="2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</p:grpSp>
      <p:sp>
        <p:nvSpPr>
          <p:cNvPr id="99" name="TextBox 15"/>
          <p:cNvSpPr txBox="1"/>
          <p:nvPr/>
        </p:nvSpPr>
        <p:spPr>
          <a:xfrm>
            <a:off x="8315544" y="5550418"/>
            <a:ext cx="920115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</a:rPr>
              <a:t>—  </a:t>
            </a:r>
            <a:fld id="{2EEF1883-7A0E-4F66-9932-E581691AD397}" type="slidenum">
              <a:rPr lang="zh-CN" altLang="en-US" sz="1200">
                <a:solidFill>
                  <a:schemeClr val="bg1">
                    <a:lumMod val="75000"/>
                  </a:schemeClr>
                </a:solidFill>
              </a:rPr>
            </a:fld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</a:rPr>
              <a:t>—</a:t>
            </a: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</a:rPr>
              <a:t> </a:t>
            </a:r>
            <a:endParaRPr lang="zh-CN" altLang="en-US" sz="1200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标题 1"/>
          <p:cNvSpPr>
            <a:spLocks noGrp="1"/>
          </p:cNvSpPr>
          <p:nvPr>
            <p:ph type="title"/>
          </p:nvPr>
        </p:nvSpPr>
        <p:spPr>
          <a:xfrm>
            <a:off x="889271" y="260661"/>
            <a:ext cx="4169617" cy="527540"/>
          </a:xfrm>
          <a:noFill/>
          <a:ln>
            <a:noFill/>
          </a:ln>
        </p:spPr>
        <p:txBody>
          <a:bodyPr vert="horz" lIns="121917" tIns="60958" rIns="121917" bIns="60958" rtlCol="0" anchor="ctr" anchorCtr="0">
            <a:noAutofit/>
          </a:bodyPr>
          <a:lstStyle/>
          <a:p>
            <a:r>
              <a:rPr lang="en-US" altLang="zh-CN" b="1" dirty="0" smtClean="0"/>
              <a:t>6. JavaScript</a:t>
            </a:r>
            <a:r>
              <a:rPr lang="zh-CN" altLang="en-US" b="1" dirty="0" smtClean="0"/>
              <a:t>嵌入方式</a:t>
            </a:r>
            <a:endParaRPr lang="zh-CN" altLang="en-US" b="1" dirty="0"/>
          </a:p>
        </p:txBody>
      </p:sp>
      <p:sp>
        <p:nvSpPr>
          <p:cNvPr id="68611" name="Rectangle 2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28575">
            <a:noFill/>
          </a:ln>
        </p:spPr>
        <p:txBody>
          <a:bodyPr wrap="none" anchor="ctr" anchorCtr="0">
            <a:spAutoFit/>
          </a:bodyPr>
          <a:lstStyle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13" name="文本框 4"/>
          <p:cNvSpPr txBox="1"/>
          <p:nvPr/>
        </p:nvSpPr>
        <p:spPr>
          <a:xfrm>
            <a:off x="424019" y="1106231"/>
            <a:ext cx="5080000" cy="40011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lvl="0" algn="l">
              <a:buClrTx/>
              <a:buSzTx/>
              <a:buFontTx/>
            </a:pPr>
            <a:r>
              <a:rPr 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【案例1.</a:t>
            </a: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</a:t>
            </a:r>
            <a:r>
              <a:rPr 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.</a:t>
            </a: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2</a:t>
            </a:r>
            <a:r>
              <a:rPr 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】 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外链式代码例子</a:t>
            </a:r>
            <a:endParaRPr lang="zh-CN" sz="20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graphicFrame>
        <p:nvGraphicFramePr>
          <p:cNvPr id="14" name="表格 13"/>
          <p:cNvGraphicFramePr>
            <a:graphicFrameLocks noGrp="1"/>
          </p:cNvGraphicFramePr>
          <p:nvPr/>
        </p:nvGraphicFramePr>
        <p:xfrm>
          <a:off x="652686" y="1876301"/>
          <a:ext cx="7730836" cy="2743200"/>
        </p:xfrm>
        <a:graphic>
          <a:graphicData uri="http://schemas.openxmlformats.org/drawingml/2006/table">
            <a:tbl>
              <a:tblPr/>
              <a:tblGrid>
                <a:gridCol w="7730836"/>
              </a:tblGrid>
              <a:tr h="77189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800" b="0" i="1" kern="0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&lt;!DOCTYPE html&gt;</a:t>
                      </a:r>
                      <a:endParaRPr lang="en-US" altLang="zh-CN" sz="1800" b="0" i="1" kern="0" noProof="0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800" b="0" i="1" kern="0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&lt;html&gt;</a:t>
                      </a:r>
                      <a:endParaRPr lang="zh-CN" altLang="en-US" sz="1800" b="0" i="1" kern="0" noProof="0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800" b="0" i="1" kern="0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	&lt;head&gt;</a:t>
                      </a:r>
                      <a:endParaRPr lang="zh-CN" altLang="en-US" sz="1800" b="0" i="1" kern="0" noProof="0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800" b="0" i="1" kern="0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		&lt;meta </a:t>
                      </a:r>
                      <a:r>
                        <a:rPr lang="en-US" altLang="zh-CN" sz="1800" b="0" i="1" kern="0" noProof="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charset</a:t>
                      </a:r>
                      <a:r>
                        <a:rPr lang="en-US" altLang="zh-CN" sz="1800" b="0" i="1" kern="0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="utf-8"&gt;</a:t>
                      </a:r>
                      <a:endParaRPr lang="zh-CN" altLang="en-US" sz="1800" b="0" i="1" kern="0" noProof="0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800" b="0" i="1" kern="0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		&lt;title&gt;&lt;/title&gt;</a:t>
                      </a:r>
                      <a:endParaRPr lang="zh-CN" altLang="en-US" sz="1800" b="0" i="1" kern="0" noProof="0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800" b="0" i="1" kern="0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		&lt;script </a:t>
                      </a:r>
                      <a:r>
                        <a:rPr lang="en-US" altLang="zh-CN" sz="1800" b="0" i="1" kern="0" noProof="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src</a:t>
                      </a:r>
                      <a:r>
                        <a:rPr lang="en-US" altLang="zh-CN" sz="1800" b="0" i="1" kern="0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=“</a:t>
                      </a:r>
                      <a:r>
                        <a:rPr lang="en-US" altLang="zh-CN" sz="1800" b="0" i="1" kern="0" noProof="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js</a:t>
                      </a:r>
                      <a:r>
                        <a:rPr lang="en-US" altLang="zh-CN" sz="1800" b="0" i="1" kern="0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/1.1.2.js"&gt;&lt;/script&gt;</a:t>
                      </a:r>
                      <a:endParaRPr lang="zh-CN" altLang="en-US" sz="1800" b="0" i="1" kern="0" noProof="0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800" b="0" i="1" kern="0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	&lt;/head&gt;</a:t>
                      </a:r>
                      <a:endParaRPr lang="zh-CN" altLang="en-US" sz="1800" b="0" i="1" kern="0" noProof="0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800" b="0" i="1" kern="0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	&lt;body&gt;</a:t>
                      </a:r>
                      <a:endParaRPr lang="zh-CN" altLang="en-US" sz="1800" b="0" i="1" kern="0" noProof="0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800" b="0" i="1" kern="0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	&lt;/body&gt;</a:t>
                      </a:r>
                      <a:endParaRPr lang="zh-CN" altLang="en-US" sz="1800" b="0" i="1" kern="0" noProof="0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800" b="0" i="1" kern="0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&lt;/html&gt;</a:t>
                      </a:r>
                      <a:endParaRPr lang="zh-CN" altLang="en-US" sz="1800" b="0" i="1" kern="0" noProof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34993" marR="34993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652686" y="1506969"/>
            <a:ext cx="1197764" cy="369332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en-US" altLang="zh-CN" dirty="0" smtClean="0">
                <a:latin typeface="Arial" panose="020B0604020202020204" pitchFamily="34" charset="0"/>
              </a:rPr>
              <a:t>1.1.2.html</a:t>
            </a:r>
            <a:endParaRPr lang="zh-CN" altLang="en-US" dirty="0">
              <a:latin typeface="Arial" panose="020B0604020202020204" pitchFamily="34" charset="0"/>
            </a:endParaRPr>
          </a:p>
        </p:txBody>
      </p:sp>
      <p:graphicFrame>
        <p:nvGraphicFramePr>
          <p:cNvPr id="7" name="表格 6"/>
          <p:cNvGraphicFramePr>
            <a:graphicFrameLocks noGrp="1"/>
          </p:cNvGraphicFramePr>
          <p:nvPr/>
        </p:nvGraphicFramePr>
        <p:xfrm>
          <a:off x="652686" y="5117068"/>
          <a:ext cx="7730836" cy="771896"/>
        </p:xfrm>
        <a:graphic>
          <a:graphicData uri="http://schemas.openxmlformats.org/drawingml/2006/table">
            <a:tbl>
              <a:tblPr/>
              <a:tblGrid>
                <a:gridCol w="7730836"/>
              </a:tblGrid>
              <a:tr h="77189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altLang="zh-CN" sz="1800" b="0" i="1" kern="0" noProof="0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800" b="0" i="1" kern="0" noProof="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document.write</a:t>
                      </a:r>
                      <a:r>
                        <a:rPr lang="en-US" altLang="zh-CN" sz="1800" b="0" i="1" kern="0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("Hello World!");</a:t>
                      </a:r>
                      <a:endParaRPr lang="en-US" altLang="zh-CN" sz="1800" b="0" i="1" kern="0" noProof="0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34993" marR="34993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652686" y="4747736"/>
            <a:ext cx="1223412" cy="369332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en-US" altLang="zh-CN" dirty="0" smtClean="0">
                <a:latin typeface="Arial" panose="020B0604020202020204" pitchFamily="34" charset="0"/>
              </a:rPr>
              <a:t>Js</a:t>
            </a:r>
            <a:r>
              <a:rPr lang="en-US" altLang="zh-CN" dirty="0" smtClean="0"/>
              <a:t>/</a:t>
            </a:r>
            <a:r>
              <a:rPr lang="en-US" altLang="zh-CN" dirty="0" smtClean="0">
                <a:latin typeface="Arial" panose="020B0604020202020204" pitchFamily="34" charset="0"/>
              </a:rPr>
              <a:t>1.1.2.js</a:t>
            </a:r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标题 1"/>
          <p:cNvSpPr>
            <a:spLocks noGrp="1"/>
          </p:cNvSpPr>
          <p:nvPr>
            <p:ph type="title"/>
          </p:nvPr>
        </p:nvSpPr>
        <p:spPr>
          <a:xfrm>
            <a:off x="889271" y="260661"/>
            <a:ext cx="4347747" cy="527540"/>
          </a:xfrm>
          <a:noFill/>
          <a:ln>
            <a:noFill/>
          </a:ln>
        </p:spPr>
        <p:txBody>
          <a:bodyPr vert="horz" lIns="121917" tIns="60958" rIns="121917" bIns="60958" rtlCol="0" anchor="ctr" anchorCtr="0">
            <a:noAutofit/>
          </a:bodyPr>
          <a:lstStyle/>
          <a:p>
            <a:r>
              <a:rPr lang="en-US" altLang="zh-CN" b="1" dirty="0" smtClean="0"/>
              <a:t>6. JavaScript</a:t>
            </a:r>
            <a:r>
              <a:rPr lang="zh-CN" altLang="en-US" b="1" dirty="0" smtClean="0"/>
              <a:t>嵌入方式</a:t>
            </a:r>
            <a:endParaRPr lang="zh-CN" altLang="en-US" b="1" dirty="0"/>
          </a:p>
        </p:txBody>
      </p:sp>
      <p:sp>
        <p:nvSpPr>
          <p:cNvPr id="13" name="矩形 38"/>
          <p:cNvSpPr>
            <a:spLocks noChangeArrowheads="1"/>
          </p:cNvSpPr>
          <p:nvPr/>
        </p:nvSpPr>
        <p:spPr bwMode="auto">
          <a:xfrm>
            <a:off x="276225" y="1073150"/>
            <a:ext cx="84296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457200" marR="0" lvl="0" indent="-4572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defRPr/>
            </a:pPr>
            <a:r>
              <a:rPr lang="en-US" altLang="zh-CN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kumimoji="0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）行内式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276225" y="1673225"/>
            <a:ext cx="8782050" cy="2677656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 smtClean="0">
                <a:latin typeface="+mn-ea"/>
                <a:ea typeface="+mn-ea"/>
              </a:rPr>
              <a:t>通过</a:t>
            </a:r>
            <a:r>
              <a:rPr lang="en-US" sz="2000" dirty="0" smtClean="0">
                <a:latin typeface="+mn-ea"/>
                <a:ea typeface="+mn-ea"/>
              </a:rPr>
              <a:t> JavaScript </a:t>
            </a:r>
            <a:r>
              <a:rPr lang="zh-CN" altLang="en-US" sz="2000" dirty="0" smtClean="0">
                <a:latin typeface="+mn-ea"/>
                <a:ea typeface="+mn-ea"/>
              </a:rPr>
              <a:t>伪</a:t>
            </a:r>
            <a:r>
              <a:rPr lang="en-US" sz="2000" dirty="0" smtClean="0">
                <a:latin typeface="+mn-ea"/>
                <a:ea typeface="+mn-ea"/>
              </a:rPr>
              <a:t> URL </a:t>
            </a:r>
            <a:r>
              <a:rPr lang="zh-CN" altLang="en-US" sz="2000" dirty="0" smtClean="0">
                <a:latin typeface="+mn-ea"/>
                <a:ea typeface="+mn-ea"/>
              </a:rPr>
              <a:t>引入</a:t>
            </a:r>
            <a:endParaRPr lang="zh-CN" altLang="en-US" sz="2000" dirty="0" smtClean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 smtClean="0">
                <a:latin typeface="+mn-ea"/>
                <a:ea typeface="+mn-ea"/>
              </a:rPr>
              <a:t>        在多数支持</a:t>
            </a:r>
            <a:r>
              <a:rPr lang="en-US" sz="2000" dirty="0" smtClean="0">
                <a:latin typeface="+mn-ea"/>
                <a:ea typeface="+mn-ea"/>
              </a:rPr>
              <a:t> JavaScript </a:t>
            </a:r>
            <a:r>
              <a:rPr lang="zh-CN" altLang="en-US" sz="2000" dirty="0" smtClean="0">
                <a:latin typeface="+mn-ea"/>
                <a:ea typeface="+mn-ea"/>
              </a:rPr>
              <a:t>脚本的浏览器中，可以通过</a:t>
            </a:r>
            <a:r>
              <a:rPr lang="en-US" sz="2000" dirty="0" smtClean="0">
                <a:latin typeface="+mn-ea"/>
                <a:ea typeface="+mn-ea"/>
              </a:rPr>
              <a:t> JavaScript </a:t>
            </a:r>
            <a:r>
              <a:rPr lang="zh-CN" altLang="en-US" sz="2000" dirty="0" smtClean="0">
                <a:latin typeface="+mn-ea"/>
                <a:ea typeface="+mn-ea"/>
              </a:rPr>
              <a:t>伪</a:t>
            </a:r>
            <a:r>
              <a:rPr lang="en-US" sz="2000" dirty="0" smtClean="0">
                <a:latin typeface="+mn-ea"/>
                <a:ea typeface="+mn-ea"/>
              </a:rPr>
              <a:t> URL </a:t>
            </a:r>
            <a:r>
              <a:rPr lang="zh-CN" altLang="en-US" sz="2000" dirty="0" smtClean="0">
                <a:latin typeface="+mn-ea"/>
                <a:ea typeface="+mn-ea"/>
              </a:rPr>
              <a:t>地址调用语句来引入</a:t>
            </a:r>
            <a:r>
              <a:rPr lang="en-US" sz="2000" dirty="0" smtClean="0">
                <a:latin typeface="+mn-ea"/>
                <a:ea typeface="+mn-ea"/>
              </a:rPr>
              <a:t> JavaScript </a:t>
            </a:r>
            <a:r>
              <a:rPr lang="zh-CN" altLang="en-US" sz="2000" dirty="0" smtClean="0">
                <a:latin typeface="+mn-ea"/>
                <a:ea typeface="+mn-ea"/>
              </a:rPr>
              <a:t>脚本代码。伪</a:t>
            </a:r>
            <a:r>
              <a:rPr lang="en-US" sz="2000" dirty="0" smtClean="0">
                <a:latin typeface="+mn-ea"/>
                <a:ea typeface="+mn-ea"/>
              </a:rPr>
              <a:t> URL </a:t>
            </a:r>
            <a:r>
              <a:rPr lang="zh-CN" altLang="en-US" sz="2000" dirty="0" smtClean="0">
                <a:latin typeface="+mn-ea"/>
                <a:ea typeface="+mn-ea"/>
              </a:rPr>
              <a:t>地址的一般格式如下：</a:t>
            </a:r>
            <a:endParaRPr lang="zh-CN" altLang="en-US" sz="2000" dirty="0" smtClean="0">
              <a:latin typeface="+mn-ea"/>
              <a:ea typeface="+mn-ea"/>
            </a:endParaRPr>
          </a:p>
          <a:p>
            <a:pPr>
              <a:defRPr/>
            </a:pPr>
            <a:r>
              <a:rPr lang="en-US" altLang="zh-CN" sz="2000" i="1" kern="0" dirty="0" smtClean="0">
                <a:latin typeface="+mn-ea"/>
                <a:ea typeface="+mn-ea"/>
                <a:cs typeface="Times New Roman" panose="02020603050405020304" pitchFamily="18" charset="0"/>
              </a:rPr>
              <a:t>                 </a:t>
            </a:r>
            <a:r>
              <a:rPr lang="en-US" altLang="zh-CN" i="1" kern="0" dirty="0" err="1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JavaScript:alert</a:t>
            </a:r>
            <a:r>
              <a:rPr lang="en-US" altLang="zh-CN" i="1" kern="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("Hello World!") </a:t>
            </a:r>
            <a:endParaRPr lang="zh-CN" altLang="en-US" i="1" kern="0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 smtClean="0">
                <a:latin typeface="+mn-ea"/>
                <a:ea typeface="+mn-ea"/>
              </a:rPr>
              <a:t>        一般以“</a:t>
            </a:r>
            <a:r>
              <a:rPr lang="en-US" sz="2000" dirty="0" err="1" smtClean="0">
                <a:latin typeface="+mn-ea"/>
                <a:ea typeface="+mn-ea"/>
              </a:rPr>
              <a:t>javascript</a:t>
            </a:r>
            <a:r>
              <a:rPr lang="en-US" sz="2000" dirty="0" smtClean="0">
                <a:latin typeface="+mn-ea"/>
                <a:ea typeface="+mn-ea"/>
              </a:rPr>
              <a:t>:</a:t>
            </a:r>
            <a:r>
              <a:rPr lang="zh-CN" altLang="en-US" sz="2000" dirty="0" smtClean="0">
                <a:latin typeface="+mn-ea"/>
                <a:ea typeface="+mn-ea"/>
              </a:rPr>
              <a:t>”开始，后面紧跟要执行的操作。</a:t>
            </a:r>
            <a:endParaRPr lang="zh-CN" altLang="en-US" sz="2000" dirty="0" smtClean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endParaRPr lang="en-US" altLang="zh-CN" sz="2000" dirty="0">
              <a:latin typeface="+mn-ea"/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标题 1"/>
          <p:cNvSpPr>
            <a:spLocks noGrp="1"/>
          </p:cNvSpPr>
          <p:nvPr>
            <p:ph type="title"/>
          </p:nvPr>
        </p:nvSpPr>
        <p:spPr>
          <a:xfrm>
            <a:off x="889271" y="260661"/>
            <a:ext cx="4252745" cy="527540"/>
          </a:xfrm>
          <a:noFill/>
          <a:ln>
            <a:noFill/>
          </a:ln>
        </p:spPr>
        <p:txBody>
          <a:bodyPr vert="horz" lIns="121917" tIns="60958" rIns="121917" bIns="60958" rtlCol="0" anchor="ctr" anchorCtr="0">
            <a:noAutofit/>
          </a:bodyPr>
          <a:lstStyle/>
          <a:p>
            <a:r>
              <a:rPr lang="en-US" altLang="zh-CN" b="1" dirty="0" smtClean="0"/>
              <a:t>6. JavaScript</a:t>
            </a:r>
            <a:r>
              <a:rPr lang="zh-CN" altLang="en-US" b="1" dirty="0" smtClean="0"/>
              <a:t>嵌入方式</a:t>
            </a:r>
            <a:endParaRPr lang="zh-CN" altLang="en-US" b="1" dirty="0"/>
          </a:p>
        </p:txBody>
      </p:sp>
      <p:sp>
        <p:nvSpPr>
          <p:cNvPr id="68611" name="Rectangle 2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28575">
            <a:noFill/>
          </a:ln>
        </p:spPr>
        <p:txBody>
          <a:bodyPr wrap="none" anchor="ctr" anchorCtr="0">
            <a:spAutoFit/>
          </a:bodyPr>
          <a:lstStyle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13" name="文本框 4"/>
          <p:cNvSpPr txBox="1"/>
          <p:nvPr/>
        </p:nvSpPr>
        <p:spPr>
          <a:xfrm>
            <a:off x="424019" y="1106231"/>
            <a:ext cx="5080000" cy="40011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lvl="0"/>
            <a:r>
              <a:rPr 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【案例1.</a:t>
            </a: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</a:t>
            </a:r>
            <a:r>
              <a:rPr 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.</a:t>
            </a: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3</a:t>
            </a:r>
            <a:r>
              <a:rPr 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】 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行内式伪</a:t>
            </a:r>
            <a:r>
              <a:rPr lang="en-US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URL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代码例子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graphicFrame>
        <p:nvGraphicFramePr>
          <p:cNvPr id="14" name="表格 13"/>
          <p:cNvGraphicFramePr>
            <a:graphicFrameLocks noGrp="1"/>
          </p:cNvGraphicFramePr>
          <p:nvPr/>
        </p:nvGraphicFramePr>
        <p:xfrm>
          <a:off x="652686" y="1876301"/>
          <a:ext cx="7730836" cy="2743200"/>
        </p:xfrm>
        <a:graphic>
          <a:graphicData uri="http://schemas.openxmlformats.org/drawingml/2006/table">
            <a:tbl>
              <a:tblPr/>
              <a:tblGrid>
                <a:gridCol w="7730836"/>
              </a:tblGrid>
              <a:tr h="77189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800" b="0" i="1" kern="0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&lt;!DOCTYPE html&gt;</a:t>
                      </a:r>
                      <a:endParaRPr lang="zh-CN" altLang="en-US" sz="1800" b="0" i="1" kern="0" noProof="0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800" b="0" i="1" kern="0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&lt;html&gt;</a:t>
                      </a:r>
                      <a:endParaRPr lang="zh-CN" altLang="en-US" sz="1800" b="0" i="1" kern="0" noProof="0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800" b="0" i="1" kern="0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	&lt;head&gt;</a:t>
                      </a:r>
                      <a:endParaRPr lang="zh-CN" altLang="en-US" sz="1800" b="0" i="1" kern="0" noProof="0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800" b="0" i="1" kern="0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		&lt;meta </a:t>
                      </a:r>
                      <a:r>
                        <a:rPr lang="en-US" altLang="zh-CN" sz="1800" b="0" i="1" kern="0" noProof="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charset</a:t>
                      </a:r>
                      <a:r>
                        <a:rPr lang="en-US" altLang="zh-CN" sz="1800" b="0" i="1" kern="0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="utf-8"&gt;</a:t>
                      </a:r>
                      <a:endParaRPr lang="zh-CN" altLang="en-US" sz="1800" b="0" i="1" kern="0" noProof="0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800" b="0" i="1" kern="0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		&lt;title&gt;&lt;/title&gt;</a:t>
                      </a:r>
                      <a:endParaRPr lang="zh-CN" altLang="en-US" sz="1800" b="0" i="1" kern="0" noProof="0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800" b="0" i="1" kern="0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	&lt;/head&gt;</a:t>
                      </a:r>
                      <a:endParaRPr lang="zh-CN" altLang="en-US" sz="1800" b="0" i="1" kern="0" noProof="0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800" b="0" i="1" kern="0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	&lt;body&gt;</a:t>
                      </a:r>
                      <a:endParaRPr lang="zh-CN" altLang="en-US" sz="1800" b="0" i="1" kern="0" noProof="0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800" b="0" i="1" kern="0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		&lt;a </a:t>
                      </a:r>
                      <a:r>
                        <a:rPr lang="en-US" altLang="zh-CN" sz="1800" b="0" i="1" kern="0" noProof="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href</a:t>
                      </a:r>
                      <a:r>
                        <a:rPr lang="en-US" altLang="zh-CN" sz="1800" b="0" i="1" kern="0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="</a:t>
                      </a:r>
                      <a:r>
                        <a:rPr lang="en-US" altLang="zh-CN" sz="1800" b="0" i="1" kern="0" noProof="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javascript:alert</a:t>
                      </a:r>
                      <a:r>
                        <a:rPr lang="en-US" altLang="zh-CN" sz="1800" b="0" i="1" kern="0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('</a:t>
                      </a:r>
                      <a:r>
                        <a:rPr lang="zh-CN" altLang="en-US" sz="1800" b="0" i="1" kern="0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你好</a:t>
                      </a:r>
                      <a:r>
                        <a:rPr lang="en-US" altLang="zh-CN" sz="1800" b="0" i="1" kern="0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')"&gt;</a:t>
                      </a:r>
                      <a:r>
                        <a:rPr lang="zh-CN" altLang="en-US" sz="1800" b="0" i="1" kern="0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点我</a:t>
                      </a:r>
                      <a:r>
                        <a:rPr lang="en-US" altLang="zh-CN" sz="1800" b="0" i="1" kern="0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&lt;/a&gt;</a:t>
                      </a:r>
                      <a:endParaRPr lang="zh-CN" altLang="en-US" sz="1800" b="0" i="1" kern="0" noProof="0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800" b="0" i="1" kern="0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	&lt;/body&gt;</a:t>
                      </a:r>
                      <a:endParaRPr lang="zh-CN" altLang="en-US" sz="1800" b="0" i="1" kern="0" noProof="0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800" b="0" i="1" kern="0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&lt;/html&gt;</a:t>
                      </a:r>
                      <a:endParaRPr lang="zh-CN" altLang="en-US" sz="1800" b="0" i="1" kern="0" noProof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34993" marR="34993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标题 1"/>
          <p:cNvSpPr>
            <a:spLocks noGrp="1"/>
          </p:cNvSpPr>
          <p:nvPr>
            <p:ph type="title"/>
          </p:nvPr>
        </p:nvSpPr>
        <p:spPr>
          <a:xfrm>
            <a:off x="889271" y="260661"/>
            <a:ext cx="4347747" cy="527540"/>
          </a:xfrm>
          <a:noFill/>
          <a:ln>
            <a:noFill/>
          </a:ln>
        </p:spPr>
        <p:txBody>
          <a:bodyPr vert="horz" lIns="121917" tIns="60958" rIns="121917" bIns="60958" rtlCol="0" anchor="ctr" anchorCtr="0">
            <a:noAutofit/>
          </a:bodyPr>
          <a:lstStyle/>
          <a:p>
            <a:r>
              <a:rPr lang="en-US" altLang="zh-CN" b="1" dirty="0" smtClean="0"/>
              <a:t>6. JavaScript</a:t>
            </a:r>
            <a:r>
              <a:rPr lang="zh-CN" altLang="en-US" b="1" dirty="0" smtClean="0"/>
              <a:t>嵌入方式</a:t>
            </a:r>
            <a:endParaRPr lang="zh-CN" altLang="en-US" b="1" dirty="0"/>
          </a:p>
        </p:txBody>
      </p:sp>
      <p:sp>
        <p:nvSpPr>
          <p:cNvPr id="13" name="矩形 38"/>
          <p:cNvSpPr>
            <a:spLocks noChangeArrowheads="1"/>
          </p:cNvSpPr>
          <p:nvPr/>
        </p:nvSpPr>
        <p:spPr bwMode="auto">
          <a:xfrm>
            <a:off x="276225" y="1073150"/>
            <a:ext cx="8429625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457200" marR="0" lvl="0" indent="-4572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defRPr/>
            </a:pPr>
            <a:r>
              <a:rPr lang="en-US" altLang="zh-CN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kumimoji="0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）</a:t>
            </a:r>
            <a:r>
              <a:rPr lang="en-US" altLang="zh-CN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文档事件处理程序引入</a:t>
            </a:r>
            <a:endParaRPr kumimoji="0" lang="en-US" altLang="zh-CN" sz="2000" b="1" i="0" u="none" strike="noStrike" kern="1200" cap="none" spc="0" normalizeH="0" baseline="0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276224" y="1673225"/>
            <a:ext cx="8429625" cy="2400657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 smtClean="0">
                <a:latin typeface="+mn-ea"/>
                <a:ea typeface="+mn-ea"/>
              </a:rPr>
              <a:t>通过</a:t>
            </a:r>
            <a:r>
              <a:rPr lang="en-US" sz="2000" dirty="0" smtClean="0">
                <a:latin typeface="+mn-ea"/>
                <a:ea typeface="+mn-ea"/>
              </a:rPr>
              <a:t> HTML </a:t>
            </a:r>
            <a:r>
              <a:rPr lang="zh-CN" altLang="en-US" sz="2000" dirty="0" smtClean="0">
                <a:latin typeface="+mn-ea"/>
                <a:ea typeface="+mn-ea"/>
              </a:rPr>
              <a:t>文档事件处理程序引入</a:t>
            </a:r>
            <a:endParaRPr lang="zh-CN" altLang="en-US" sz="2000" dirty="0" smtClean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 smtClean="0">
                <a:latin typeface="+mn-ea"/>
                <a:ea typeface="+mn-ea"/>
              </a:rPr>
              <a:t>        在开发</a:t>
            </a:r>
            <a:r>
              <a:rPr lang="en-US" altLang="en-US" sz="2000" dirty="0" smtClean="0">
                <a:latin typeface="+mn-ea"/>
                <a:ea typeface="+mn-ea"/>
              </a:rPr>
              <a:t> Web </a:t>
            </a:r>
            <a:r>
              <a:rPr lang="zh-CN" altLang="en-US" sz="2000" dirty="0" smtClean="0">
                <a:latin typeface="+mn-ea"/>
                <a:ea typeface="+mn-ea"/>
              </a:rPr>
              <a:t>应用程序的过程中，开发者可以给</a:t>
            </a:r>
            <a:r>
              <a:rPr lang="en-US" altLang="en-US" sz="2000" dirty="0" smtClean="0">
                <a:latin typeface="+mn-ea"/>
                <a:ea typeface="+mn-ea"/>
              </a:rPr>
              <a:t> HTML </a:t>
            </a:r>
            <a:r>
              <a:rPr lang="zh-CN" altLang="en-US" sz="2000" dirty="0" smtClean="0">
                <a:latin typeface="+mn-ea"/>
                <a:ea typeface="+mn-ea"/>
              </a:rPr>
              <a:t>文档中设定不同的事件处理器，通常是设置某</a:t>
            </a:r>
            <a:r>
              <a:rPr lang="en-US" altLang="en-US" sz="2000" dirty="0" smtClean="0">
                <a:latin typeface="+mn-ea"/>
                <a:ea typeface="+mn-ea"/>
              </a:rPr>
              <a:t> HTML </a:t>
            </a:r>
            <a:r>
              <a:rPr lang="zh-CN" altLang="en-US" sz="2000" dirty="0" smtClean="0">
                <a:latin typeface="+mn-ea"/>
                <a:ea typeface="+mn-ea"/>
              </a:rPr>
              <a:t>元素的属性来引用一个脚本（可以是一个简单的动作或者函数），属性一般以</a:t>
            </a:r>
            <a:r>
              <a:rPr lang="en-US" altLang="en-US" sz="2000" dirty="0" smtClean="0">
                <a:latin typeface="+mn-ea"/>
                <a:ea typeface="+mn-ea"/>
              </a:rPr>
              <a:t> on </a:t>
            </a:r>
            <a:r>
              <a:rPr lang="zh-CN" altLang="en-US" sz="2000" dirty="0" smtClean="0">
                <a:latin typeface="+mn-ea"/>
                <a:ea typeface="+mn-ea"/>
              </a:rPr>
              <a:t>开头，如鼠标移动</a:t>
            </a:r>
            <a:r>
              <a:rPr lang="en-US" altLang="en-US" sz="2000" dirty="0" smtClean="0">
                <a:latin typeface="+mn-ea"/>
                <a:ea typeface="+mn-ea"/>
              </a:rPr>
              <a:t> </a:t>
            </a:r>
            <a:r>
              <a:rPr lang="en-US" altLang="en-US" sz="2000" dirty="0" err="1" smtClean="0">
                <a:latin typeface="+mn-ea"/>
                <a:ea typeface="+mn-ea"/>
              </a:rPr>
              <a:t>onmousemove</a:t>
            </a:r>
            <a:r>
              <a:rPr lang="en-US" altLang="en-US" sz="2000" dirty="0" smtClean="0">
                <a:latin typeface="+mn-ea"/>
                <a:ea typeface="+mn-ea"/>
              </a:rPr>
              <a:t>( )</a:t>
            </a:r>
            <a:r>
              <a:rPr lang="zh-CN" altLang="en-US" sz="2000" dirty="0" smtClean="0">
                <a:latin typeface="+mn-ea"/>
                <a:ea typeface="+mn-ea"/>
              </a:rPr>
              <a:t>等。</a:t>
            </a:r>
            <a:endParaRPr lang="en-US" altLang="zh-CN" sz="2000" dirty="0" smtClean="0">
              <a:latin typeface="+mn-ea"/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标题 1"/>
          <p:cNvSpPr>
            <a:spLocks noGrp="1"/>
          </p:cNvSpPr>
          <p:nvPr>
            <p:ph type="title"/>
          </p:nvPr>
        </p:nvSpPr>
        <p:spPr>
          <a:xfrm>
            <a:off x="889271" y="260661"/>
            <a:ext cx="3991487" cy="527540"/>
          </a:xfrm>
          <a:noFill/>
          <a:ln>
            <a:noFill/>
          </a:ln>
        </p:spPr>
        <p:txBody>
          <a:bodyPr vert="horz" lIns="121917" tIns="60958" rIns="121917" bIns="60958" rtlCol="0" anchor="ctr" anchorCtr="0">
            <a:noAutofit/>
          </a:bodyPr>
          <a:lstStyle/>
          <a:p>
            <a:r>
              <a:rPr lang="en-US" altLang="zh-CN" b="1" dirty="0" smtClean="0"/>
              <a:t>6. JavaScript</a:t>
            </a:r>
            <a:r>
              <a:rPr lang="zh-CN" altLang="en-US" b="1" dirty="0" smtClean="0"/>
              <a:t>嵌入方式</a:t>
            </a:r>
            <a:endParaRPr lang="zh-CN" altLang="en-US" b="1" dirty="0"/>
          </a:p>
        </p:txBody>
      </p:sp>
      <p:sp>
        <p:nvSpPr>
          <p:cNvPr id="68611" name="Rectangle 2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28575">
            <a:noFill/>
          </a:ln>
        </p:spPr>
        <p:txBody>
          <a:bodyPr wrap="none" anchor="ctr" anchorCtr="0">
            <a:spAutoFit/>
          </a:bodyPr>
          <a:lstStyle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13" name="文本框 4"/>
          <p:cNvSpPr txBox="1"/>
          <p:nvPr/>
        </p:nvSpPr>
        <p:spPr>
          <a:xfrm>
            <a:off x="424018" y="1106231"/>
            <a:ext cx="7959503" cy="40011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lvl="0"/>
            <a:r>
              <a:rPr 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【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案例1.</a:t>
            </a: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.</a:t>
            </a: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4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】 行内式通过</a:t>
            </a:r>
            <a:r>
              <a:rPr lang="en-US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HTML 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文档事件处理程序引入的例子</a:t>
            </a:r>
            <a:endParaRPr lang="zh-CN" altLang="en-US" sz="2000" b="1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61035" y="2113280"/>
            <a:ext cx="9220200" cy="43891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标题 1"/>
          <p:cNvSpPr>
            <a:spLocks noGrp="1"/>
          </p:cNvSpPr>
          <p:nvPr>
            <p:ph type="title"/>
          </p:nvPr>
        </p:nvSpPr>
        <p:spPr>
          <a:xfrm>
            <a:off x="889271" y="260661"/>
            <a:ext cx="4490251" cy="527540"/>
          </a:xfrm>
          <a:noFill/>
          <a:ln>
            <a:noFill/>
          </a:ln>
        </p:spPr>
        <p:txBody>
          <a:bodyPr vert="horz" lIns="121917" tIns="60958" rIns="121917" bIns="60958" rtlCol="0" anchor="ctr" anchorCtr="0">
            <a:noAutofit/>
          </a:bodyPr>
          <a:lstStyle/>
          <a:p>
            <a:r>
              <a:rPr lang="en-US" altLang="zh-CN" b="1" dirty="0" smtClean="0"/>
              <a:t>6. JavaScript</a:t>
            </a:r>
            <a:r>
              <a:rPr lang="zh-CN" altLang="en-US" b="1" dirty="0" smtClean="0"/>
              <a:t>嵌入方式</a:t>
            </a:r>
            <a:endParaRPr lang="zh-CN" altLang="en-US" b="1" dirty="0"/>
          </a:p>
        </p:txBody>
      </p:sp>
      <p:sp>
        <p:nvSpPr>
          <p:cNvPr id="13" name="矩形 38"/>
          <p:cNvSpPr>
            <a:spLocks noChangeArrowheads="1"/>
          </p:cNvSpPr>
          <p:nvPr/>
        </p:nvSpPr>
        <p:spPr bwMode="auto">
          <a:xfrm>
            <a:off x="250825" y="1073150"/>
            <a:ext cx="8429625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457200" marR="0" lvl="0" indent="-4572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defRPr/>
            </a:pPr>
            <a:r>
              <a:rPr kumimoji="0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四种方式总结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361950" y="1473200"/>
            <a:ext cx="8604250" cy="452431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dirty="0" smtClean="0"/>
              <a:t>由于现代网页开发提倡结构、样式、行为的分离，即分离</a:t>
            </a:r>
            <a:r>
              <a:rPr lang="en-US" altLang="zh-CN" dirty="0" smtClean="0"/>
              <a:t>HTML</a:t>
            </a:r>
            <a:r>
              <a:rPr lang="zh-CN" altLang="en-US" dirty="0" smtClean="0"/>
              <a:t>、</a:t>
            </a:r>
            <a:r>
              <a:rPr lang="en-US" altLang="zh-CN" dirty="0" smtClean="0"/>
              <a:t>CSS</a:t>
            </a:r>
            <a:r>
              <a:rPr lang="zh-CN" altLang="en-US" dirty="0" smtClean="0"/>
              <a:t>、</a:t>
            </a:r>
            <a:r>
              <a:rPr lang="en-US" altLang="zh-CN" dirty="0" smtClean="0"/>
              <a:t>JavaScript</a:t>
            </a:r>
            <a:r>
              <a:rPr lang="zh-CN" altLang="en-US" dirty="0" smtClean="0"/>
              <a:t>三部分的代码，避免直接写在</a:t>
            </a:r>
            <a:r>
              <a:rPr lang="en-US" altLang="zh-CN" dirty="0" smtClean="0"/>
              <a:t>HTML</a:t>
            </a:r>
            <a:r>
              <a:rPr lang="zh-CN" altLang="en-US" dirty="0" smtClean="0"/>
              <a:t>标签的属性中，从而更有利于维护。因此在实际开发中不推荐使用行内式。</a:t>
            </a:r>
            <a:endParaRPr lang="en-US" altLang="zh-CN" dirty="0" smtClean="0">
              <a:latin typeface="Arial" panose="020B0604020202020204" pitchFamily="34" charset="0"/>
            </a:endParaRP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dirty="0" smtClean="0">
                <a:latin typeface="Arial" panose="020B0604020202020204" pitchFamily="34" charset="0"/>
              </a:rPr>
              <a:t>嵌入式</a:t>
            </a:r>
            <a:r>
              <a:rPr lang="zh-CN" altLang="en-US" dirty="0">
                <a:latin typeface="Arial" panose="020B0604020202020204" pitchFamily="34" charset="0"/>
              </a:rPr>
              <a:t>会导致</a:t>
            </a:r>
            <a:r>
              <a:rPr lang="en-US" altLang="zh-CN" dirty="0">
                <a:latin typeface="Arial" panose="020B0604020202020204" pitchFamily="34" charset="0"/>
              </a:rPr>
              <a:t>HTML</a:t>
            </a:r>
            <a:r>
              <a:rPr lang="zh-CN" altLang="en-US" dirty="0">
                <a:latin typeface="Arial" panose="020B0604020202020204" pitchFamily="34" charset="0"/>
              </a:rPr>
              <a:t>与</a:t>
            </a:r>
            <a:r>
              <a:rPr lang="en-US" altLang="zh-CN" dirty="0">
                <a:latin typeface="Arial" panose="020B0604020202020204" pitchFamily="34" charset="0"/>
              </a:rPr>
              <a:t>JavaScript</a:t>
            </a:r>
            <a:r>
              <a:rPr lang="zh-CN" altLang="en-US" dirty="0">
                <a:latin typeface="Arial" panose="020B0604020202020204" pitchFamily="34" charset="0"/>
              </a:rPr>
              <a:t>代码混合在一起，不利用修改和维护。</a:t>
            </a:r>
            <a:endParaRPr lang="zh-CN" altLang="en-US" dirty="0">
              <a:latin typeface="Arial" panose="020B0604020202020204" pitchFamily="34" charset="0"/>
            </a:endParaRP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dirty="0" smtClean="0">
                <a:latin typeface="Arial" panose="020B0604020202020204" pitchFamily="34" charset="0"/>
              </a:rPr>
              <a:t>嵌入式</a:t>
            </a:r>
            <a:r>
              <a:rPr lang="zh-CN" altLang="en-US" dirty="0">
                <a:latin typeface="Arial" panose="020B0604020202020204" pitchFamily="34" charset="0"/>
              </a:rPr>
              <a:t>会增加</a:t>
            </a:r>
            <a:r>
              <a:rPr lang="en-US" altLang="zh-CN" dirty="0">
                <a:latin typeface="Arial" panose="020B0604020202020204" pitchFamily="34" charset="0"/>
              </a:rPr>
              <a:t>HTML</a:t>
            </a:r>
            <a:r>
              <a:rPr lang="zh-CN" altLang="en-US" dirty="0">
                <a:latin typeface="Arial" panose="020B0604020202020204" pitchFamily="34" charset="0"/>
              </a:rPr>
              <a:t>文件的体积，影响网页本身的加载速度，而外链式可以利用浏览器缓存提高速度。</a:t>
            </a:r>
            <a:endParaRPr lang="en-US" altLang="zh-CN" dirty="0">
              <a:latin typeface="Arial" panose="020B0604020202020204" pitchFamily="34" charset="0"/>
            </a:endParaRP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dirty="0" smtClean="0">
                <a:latin typeface="Arial" panose="020B0604020202020204" pitchFamily="34" charset="0"/>
              </a:rPr>
              <a:t>外</a:t>
            </a:r>
            <a:r>
              <a:rPr lang="zh-CN" altLang="en-US" dirty="0">
                <a:latin typeface="Arial" panose="020B0604020202020204" pitchFamily="34" charset="0"/>
              </a:rPr>
              <a:t>链式有利于分布式部署。网页中链接的</a:t>
            </a:r>
            <a:r>
              <a:rPr lang="en-US" altLang="zh-CN" dirty="0">
                <a:latin typeface="Arial" panose="020B0604020202020204" pitchFamily="34" charset="0"/>
              </a:rPr>
              <a:t>js</a:t>
            </a:r>
            <a:r>
              <a:rPr lang="zh-CN" altLang="en-US" dirty="0">
                <a:latin typeface="Arial" panose="020B0604020202020204" pitchFamily="34" charset="0"/>
              </a:rPr>
              <a:t>、</a:t>
            </a:r>
            <a:r>
              <a:rPr lang="en-US" altLang="zh-CN" dirty="0">
                <a:latin typeface="Arial" panose="020B0604020202020204" pitchFamily="34" charset="0"/>
              </a:rPr>
              <a:t>css</a:t>
            </a:r>
            <a:r>
              <a:rPr lang="zh-CN" altLang="en-US" dirty="0">
                <a:latin typeface="Arial" panose="020B0604020202020204" pitchFamily="34" charset="0"/>
              </a:rPr>
              <a:t>、图片等静态文件可以部署到</a:t>
            </a:r>
            <a:r>
              <a:rPr lang="en-US" altLang="zh-CN" dirty="0">
                <a:latin typeface="Arial" panose="020B0604020202020204" pitchFamily="34" charset="0"/>
              </a:rPr>
              <a:t>CDN</a:t>
            </a:r>
            <a:r>
              <a:rPr lang="zh-CN" altLang="en-US" dirty="0">
                <a:latin typeface="Arial" panose="020B0604020202020204" pitchFamily="34" charset="0"/>
              </a:rPr>
              <a:t>服务器上，利用</a:t>
            </a:r>
            <a:r>
              <a:rPr lang="en-US" altLang="zh-CN" dirty="0">
                <a:latin typeface="Arial" panose="020B0604020202020204" pitchFamily="34" charset="0"/>
              </a:rPr>
              <a:t>CDN</a:t>
            </a:r>
            <a:r>
              <a:rPr lang="zh-CN" altLang="en-US" dirty="0">
                <a:latin typeface="Arial" panose="020B0604020202020204" pitchFamily="34" charset="0"/>
              </a:rPr>
              <a:t>的优势加快下载速度。</a:t>
            </a:r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标题 1"/>
          <p:cNvSpPr>
            <a:spLocks noGrp="1"/>
          </p:cNvSpPr>
          <p:nvPr>
            <p:ph type="title"/>
          </p:nvPr>
        </p:nvSpPr>
        <p:spPr>
          <a:xfrm>
            <a:off x="889271" y="260661"/>
            <a:ext cx="3967737" cy="527540"/>
          </a:xfrm>
          <a:noFill/>
          <a:ln>
            <a:noFill/>
          </a:ln>
        </p:spPr>
        <p:txBody>
          <a:bodyPr vert="horz" lIns="121917" tIns="60958" rIns="121917" bIns="60958" rtlCol="0" anchor="ctr" anchorCtr="0">
            <a:noAutofit/>
          </a:bodyPr>
          <a:lstStyle/>
          <a:p>
            <a:r>
              <a:rPr lang="en-US" altLang="zh-CN" b="1" dirty="0" smtClean="0"/>
              <a:t>7. JavaScript</a:t>
            </a:r>
            <a:r>
              <a:rPr lang="zh-CN" altLang="en-US" b="1" dirty="0" smtClean="0"/>
              <a:t>嵌入位置</a:t>
            </a:r>
            <a:endParaRPr lang="zh-CN" altLang="en-US" b="1" dirty="0"/>
          </a:p>
        </p:txBody>
      </p:sp>
      <p:sp>
        <p:nvSpPr>
          <p:cNvPr id="13" name="矩形 38"/>
          <p:cNvSpPr>
            <a:spLocks noChangeArrowheads="1"/>
          </p:cNvSpPr>
          <p:nvPr/>
        </p:nvSpPr>
        <p:spPr bwMode="auto">
          <a:xfrm>
            <a:off x="450067" y="1073150"/>
            <a:ext cx="84296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457200" marR="0" lvl="0" indent="-4572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defRPr/>
            </a:pPr>
            <a:r>
              <a:rPr kumimoji="0" lang="en-US" altLang="zh-CN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</a:t>
            </a:r>
            <a:r>
              <a:rPr kumimoji="0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）嵌入式位置</a:t>
            </a:r>
            <a:endParaRPr kumimoji="0" lang="en-US" altLang="zh-CN" sz="2000" b="1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250190" y="1722120"/>
            <a:ext cx="8643620" cy="1476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</a:pPr>
            <a:r>
              <a:rPr lang="en-US" altLang="en-US" sz="2000" dirty="0" smtClean="0">
                <a:latin typeface="+mn-ea"/>
                <a:ea typeface="+mn-ea"/>
              </a:rPr>
              <a:t>           JavaScript </a:t>
            </a:r>
            <a:r>
              <a:rPr lang="zh-CN" altLang="en-US" sz="2000" dirty="0" smtClean="0">
                <a:latin typeface="+mn-ea"/>
                <a:ea typeface="+mn-ea"/>
              </a:rPr>
              <a:t>脚本代码可放在</a:t>
            </a:r>
            <a:r>
              <a:rPr lang="en-US" altLang="en-US" sz="2000" dirty="0" smtClean="0">
                <a:latin typeface="+mn-ea"/>
                <a:ea typeface="+mn-ea"/>
              </a:rPr>
              <a:t> HTML </a:t>
            </a:r>
            <a:r>
              <a:rPr lang="zh-CN" altLang="en-US" sz="2000" dirty="0" smtClean="0">
                <a:latin typeface="+mn-ea"/>
                <a:ea typeface="+mn-ea"/>
              </a:rPr>
              <a:t>文档任何需要的位置。一般来说，可以在</a:t>
            </a:r>
            <a:r>
              <a:rPr lang="en-US" altLang="en-US" sz="2000" dirty="0" smtClean="0">
                <a:latin typeface="+mn-ea"/>
                <a:ea typeface="+mn-ea"/>
              </a:rPr>
              <a:t>&lt;head&gt;</a:t>
            </a:r>
            <a:r>
              <a:rPr lang="zh-CN" altLang="en-US" sz="2000" dirty="0" smtClean="0">
                <a:latin typeface="+mn-ea"/>
                <a:ea typeface="+mn-ea"/>
              </a:rPr>
              <a:t>与</a:t>
            </a:r>
            <a:r>
              <a:rPr lang="en-US" altLang="en-US" sz="2000" dirty="0" smtClean="0">
                <a:latin typeface="+mn-ea"/>
                <a:ea typeface="+mn-ea"/>
              </a:rPr>
              <a:t>&lt;/head&gt;</a:t>
            </a:r>
            <a:r>
              <a:rPr lang="zh-CN" altLang="en-US" sz="2000" dirty="0" smtClean="0">
                <a:latin typeface="+mn-ea"/>
                <a:ea typeface="+mn-ea"/>
              </a:rPr>
              <a:t>标记对中或者</a:t>
            </a:r>
            <a:r>
              <a:rPr lang="en-US" altLang="en-US" sz="2000" dirty="0" smtClean="0">
                <a:latin typeface="+mn-ea"/>
                <a:ea typeface="+mn-ea"/>
              </a:rPr>
              <a:t>&lt;body&gt;</a:t>
            </a:r>
            <a:r>
              <a:rPr lang="zh-CN" altLang="en-US" sz="2000" dirty="0" smtClean="0">
                <a:latin typeface="+mn-ea"/>
                <a:ea typeface="+mn-ea"/>
              </a:rPr>
              <a:t>与</a:t>
            </a:r>
            <a:r>
              <a:rPr lang="en-US" altLang="en-US" sz="2000" dirty="0" smtClean="0">
                <a:latin typeface="+mn-ea"/>
                <a:ea typeface="+mn-ea"/>
              </a:rPr>
              <a:t>&lt;/body&gt;</a:t>
            </a:r>
            <a:r>
              <a:rPr lang="zh-CN" altLang="en-US" sz="2000" dirty="0" smtClean="0">
                <a:latin typeface="+mn-ea"/>
                <a:ea typeface="+mn-ea"/>
              </a:rPr>
              <a:t>标记对的最后面放置</a:t>
            </a:r>
            <a:r>
              <a:rPr lang="en-US" altLang="en-US" sz="2000" dirty="0" smtClean="0">
                <a:latin typeface="+mn-ea"/>
                <a:ea typeface="+mn-ea"/>
              </a:rPr>
              <a:t> JavaScript </a:t>
            </a:r>
            <a:r>
              <a:rPr lang="zh-CN" altLang="en-US" sz="2000" dirty="0" smtClean="0">
                <a:latin typeface="+mn-ea"/>
                <a:ea typeface="+mn-ea"/>
              </a:rPr>
              <a:t>脚本代码。</a:t>
            </a:r>
            <a:endParaRPr lang="zh-CN" altLang="en-US" sz="2000" dirty="0" smtClean="0">
              <a:latin typeface="+mn-ea"/>
              <a:ea typeface="+mn-ea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66725" y="3447415"/>
            <a:ext cx="8427085" cy="1938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注意</a:t>
            </a:r>
            <a:r>
              <a:rPr lang="zh-CN" altLang="en-US" sz="2000" dirty="0" smtClean="0">
                <a:latin typeface="+mn-ea"/>
              </a:rPr>
              <a:t>： </a:t>
            </a:r>
            <a:r>
              <a:rPr lang="zh-CN" altLang="en-US" sz="2000" dirty="0" smtClean="0">
                <a:latin typeface="+mn-ea"/>
                <a:ea typeface="+mn-ea"/>
              </a:rPr>
              <a:t>在一些网页没有使用</a:t>
            </a:r>
            <a:r>
              <a:rPr lang="en-US" altLang="zh-CN" sz="2000" dirty="0" err="1" smtClean="0">
                <a:latin typeface="+mn-ea"/>
                <a:ea typeface="+mn-ea"/>
              </a:rPr>
              <a:t>window.onload</a:t>
            </a:r>
            <a:r>
              <a:rPr lang="en-US" altLang="zh-CN" sz="2000" dirty="0" smtClean="0">
                <a:latin typeface="+mn-ea"/>
                <a:ea typeface="+mn-ea"/>
              </a:rPr>
              <a:t>(</a:t>
            </a:r>
            <a:r>
              <a:rPr lang="zh-CN" altLang="en-US" sz="2000" dirty="0" smtClean="0">
                <a:latin typeface="+mn-ea"/>
                <a:ea typeface="+mn-ea"/>
              </a:rPr>
              <a:t>网页的加载事件</a:t>
            </a:r>
            <a:r>
              <a:rPr lang="en-US" altLang="zh-CN" sz="2000" dirty="0" smtClean="0">
                <a:latin typeface="+mn-ea"/>
                <a:ea typeface="+mn-ea"/>
              </a:rPr>
              <a:t>)</a:t>
            </a:r>
            <a:r>
              <a:rPr lang="zh-CN" altLang="en-US" sz="2000" dirty="0" smtClean="0">
                <a:latin typeface="+mn-ea"/>
                <a:ea typeface="+mn-ea"/>
              </a:rPr>
              <a:t>的情况下如果访问操作</a:t>
            </a:r>
            <a:r>
              <a:rPr lang="en-US" altLang="zh-CN" sz="2000" dirty="0" smtClean="0">
                <a:latin typeface="+mn-ea"/>
                <a:ea typeface="+mn-ea"/>
              </a:rPr>
              <a:t>DOM</a:t>
            </a:r>
            <a:r>
              <a:rPr lang="zh-CN" altLang="en-US" sz="2000" dirty="0" smtClean="0">
                <a:latin typeface="+mn-ea"/>
                <a:ea typeface="+mn-ea"/>
              </a:rPr>
              <a:t>元素，则脚本必须放在最后，以免发生无法访问</a:t>
            </a:r>
            <a:r>
              <a:rPr lang="en-US" altLang="zh-CN" sz="2000" dirty="0" smtClean="0">
                <a:latin typeface="+mn-ea"/>
                <a:ea typeface="+mn-ea"/>
              </a:rPr>
              <a:t>DOM</a:t>
            </a:r>
            <a:r>
              <a:rPr lang="zh-CN" altLang="en-US" sz="2000" dirty="0" smtClean="0">
                <a:latin typeface="+mn-ea"/>
                <a:ea typeface="+mn-ea"/>
              </a:rPr>
              <a:t>元素的错误。</a:t>
            </a:r>
            <a:endParaRPr lang="zh-CN" altLang="en-US" sz="2000" dirty="0" smtClean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endParaRPr lang="zh-CN" altLang="en-US" sz="2000" dirty="0" smtClean="0">
              <a:latin typeface="+mn-ea"/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867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867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674" grpId="0"/>
      <p:bldP spid="1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标题 1"/>
          <p:cNvSpPr>
            <a:spLocks noGrp="1"/>
          </p:cNvSpPr>
          <p:nvPr>
            <p:ph type="title"/>
          </p:nvPr>
        </p:nvSpPr>
        <p:spPr>
          <a:xfrm>
            <a:off x="889271" y="260661"/>
            <a:ext cx="4015238" cy="527540"/>
          </a:xfrm>
          <a:noFill/>
          <a:ln>
            <a:noFill/>
          </a:ln>
        </p:spPr>
        <p:txBody>
          <a:bodyPr vert="horz" lIns="121917" tIns="60958" rIns="121917" bIns="60958" rtlCol="0" anchor="ctr" anchorCtr="0">
            <a:noAutofit/>
          </a:bodyPr>
          <a:lstStyle/>
          <a:p>
            <a:r>
              <a:rPr lang="en-US" altLang="zh-CN" b="1" dirty="0" smtClean="0"/>
              <a:t>7. JavaScript</a:t>
            </a:r>
            <a:r>
              <a:rPr lang="zh-CN" altLang="en-US" b="1" dirty="0" smtClean="0"/>
              <a:t>嵌入位置</a:t>
            </a:r>
            <a:endParaRPr lang="zh-CN" altLang="en-US" b="1" dirty="0"/>
          </a:p>
        </p:txBody>
      </p:sp>
      <p:sp>
        <p:nvSpPr>
          <p:cNvPr id="13" name="矩形 38"/>
          <p:cNvSpPr>
            <a:spLocks noChangeArrowheads="1"/>
          </p:cNvSpPr>
          <p:nvPr/>
        </p:nvSpPr>
        <p:spPr bwMode="auto">
          <a:xfrm>
            <a:off x="450067" y="1073150"/>
            <a:ext cx="84296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457200" marR="0" lvl="0" indent="-4572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defRPr/>
            </a:pPr>
            <a:r>
              <a:rPr kumimoji="0" lang="en-US" altLang="zh-CN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</a:t>
            </a:r>
            <a:r>
              <a:rPr kumimoji="0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）外链式位置</a:t>
            </a:r>
            <a:endParaRPr kumimoji="0" lang="en-US" altLang="zh-CN" sz="2000" b="1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22893" y="1721922"/>
            <a:ext cx="7990421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</a:pPr>
            <a:r>
              <a:rPr lang="en-US" altLang="en-US" sz="2000" dirty="0" smtClean="0">
                <a:latin typeface="+mn-ea"/>
                <a:ea typeface="+mn-ea"/>
              </a:rPr>
              <a:t>           </a:t>
            </a:r>
            <a:r>
              <a:rPr lang="en-US" altLang="zh-CN" sz="2000" dirty="0" smtClean="0">
                <a:latin typeface="+mn-ea"/>
                <a:ea typeface="+mn-ea"/>
              </a:rPr>
              <a:t>script</a:t>
            </a:r>
            <a:r>
              <a:rPr lang="zh-CN" altLang="en-US" sz="2000" dirty="0" smtClean="0">
                <a:latin typeface="+mn-ea"/>
                <a:ea typeface="+mn-ea"/>
              </a:rPr>
              <a:t>没有</a:t>
            </a:r>
            <a:r>
              <a:rPr lang="en-US" altLang="zh-CN" sz="2000" dirty="0" err="1" smtClean="0">
                <a:latin typeface="+mn-ea"/>
                <a:ea typeface="+mn-ea"/>
              </a:rPr>
              <a:t>async</a:t>
            </a:r>
            <a:r>
              <a:rPr lang="zh-CN" altLang="en-US" sz="2000" dirty="0" smtClean="0">
                <a:latin typeface="+mn-ea"/>
                <a:ea typeface="+mn-ea"/>
              </a:rPr>
              <a:t>（异步）和</a:t>
            </a:r>
            <a:r>
              <a:rPr lang="en-US" altLang="zh-CN" sz="2000" dirty="0" smtClean="0">
                <a:latin typeface="+mn-ea"/>
                <a:ea typeface="+mn-ea"/>
              </a:rPr>
              <a:t>defer</a:t>
            </a:r>
            <a:r>
              <a:rPr lang="zh-CN" altLang="en-US" sz="2000" dirty="0" smtClean="0">
                <a:latin typeface="+mn-ea"/>
                <a:ea typeface="+mn-ea"/>
              </a:rPr>
              <a:t>（延迟）时，</a:t>
            </a:r>
            <a:r>
              <a:rPr lang="en-US" altLang="zh-CN" sz="2000" dirty="0" smtClean="0">
                <a:latin typeface="+mn-ea"/>
                <a:ea typeface="+mn-ea"/>
              </a:rPr>
              <a:t>JS</a:t>
            </a:r>
            <a:r>
              <a:rPr lang="zh-CN" altLang="en-US" sz="2000" dirty="0" smtClean="0">
                <a:latin typeface="+mn-ea"/>
                <a:ea typeface="+mn-ea"/>
              </a:rPr>
              <a:t>文件将在下载后立即执行。这种情况下，</a:t>
            </a:r>
            <a:r>
              <a:rPr lang="en-US" altLang="zh-CN" sz="2000" dirty="0" smtClean="0">
                <a:latin typeface="+mn-ea"/>
                <a:ea typeface="+mn-ea"/>
              </a:rPr>
              <a:t>script</a:t>
            </a:r>
            <a:r>
              <a:rPr lang="zh-CN" altLang="en-US" sz="2000" dirty="0" smtClean="0">
                <a:latin typeface="+mn-ea"/>
                <a:ea typeface="+mn-ea"/>
              </a:rPr>
              <a:t>放在顶部会阻塞页面渲染呈现，在网速慢的情况下会导致“白屏”，直到脚本下载完毕才继续进行页面渲染。因此，</a:t>
            </a:r>
            <a:r>
              <a:rPr lang="en-US" altLang="zh-CN" sz="2000" dirty="0" smtClean="0">
                <a:solidFill>
                  <a:srgbClr val="FF0000"/>
                </a:solidFill>
                <a:latin typeface="+mn-ea"/>
                <a:ea typeface="+mn-ea"/>
              </a:rPr>
              <a:t>script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放在底部</a:t>
            </a:r>
            <a:r>
              <a:rPr lang="zh-CN" altLang="en-US" sz="2000" dirty="0" smtClean="0">
                <a:latin typeface="+mn-ea"/>
                <a:ea typeface="+mn-ea"/>
              </a:rPr>
              <a:t>可以让页面尽快呈现。</a:t>
            </a:r>
            <a:endParaRPr lang="en-US" altLang="zh-CN" sz="2000" dirty="0" smtClean="0">
              <a:latin typeface="+mn-ea"/>
              <a:ea typeface="+mn-ea"/>
            </a:endParaRPr>
          </a:p>
          <a:p>
            <a:pPr marL="285750" indent="-285750">
              <a:lnSpc>
                <a:spcPct val="150000"/>
              </a:lnSpc>
            </a:pPr>
            <a:r>
              <a:rPr lang="en-US" altLang="zh-CN" sz="2000" dirty="0" smtClean="0">
                <a:latin typeface="+mn-ea"/>
                <a:ea typeface="+mn-ea"/>
              </a:rPr>
              <a:t> </a:t>
            </a:r>
            <a:endParaRPr lang="zh-CN" altLang="en-US" sz="2000" dirty="0" smtClean="0">
              <a:latin typeface="+mn-ea"/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867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867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674" grpId="0"/>
      <p:bldP spid="1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矩形 79"/>
          <p:cNvSpPr/>
          <p:nvPr/>
        </p:nvSpPr>
        <p:spPr>
          <a:xfrm>
            <a:off x="0" y="2204509"/>
            <a:ext cx="9144239" cy="203763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52" tIns="45725" rIns="91452" bIns="45725" rtlCol="0" anchor="ctr"/>
          <a:lstStyle/>
          <a:p>
            <a:pPr algn="ctr"/>
            <a:endParaRPr lang="zh-CN" altLang="en-US" sz="100"/>
          </a:p>
        </p:txBody>
      </p:sp>
      <p:pic>
        <p:nvPicPr>
          <p:cNvPr id="74" name="Picture 10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3123" y="1873341"/>
            <a:ext cx="4628683" cy="27924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4246245" y="2618740"/>
            <a:ext cx="3543968" cy="1000284"/>
          </a:xfrm>
          <a:prstGeom prst="rect">
            <a:avLst/>
          </a:prstGeom>
          <a:noFill/>
        </p:spPr>
        <p:txBody>
          <a:bodyPr wrap="square" lIns="91452" tIns="45725" rIns="91452" bIns="45725" rtlCol="0">
            <a:spAutoFit/>
          </a:bodyPr>
          <a:lstStyle/>
          <a:p>
            <a:pPr marL="0" lvl="1"/>
            <a:r>
              <a:rPr lang="zh-CN" altLang="en-US" sz="1425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775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第二部分</a:t>
            </a:r>
            <a:endParaRPr lang="en-US" altLang="zh-CN" sz="2775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1">
              <a:spcBef>
                <a:spcPts val="600"/>
              </a:spcBef>
            </a:pPr>
            <a:r>
              <a:rPr lang="zh-CN" altLang="en-US" sz="2625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625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JavaScript</a:t>
            </a:r>
            <a:r>
              <a:rPr lang="zh-CN" altLang="en-US" sz="2625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基本语法</a:t>
            </a:r>
            <a:endParaRPr lang="zh-CN" altLang="en-US" sz="2625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1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7861" y="2204509"/>
            <a:ext cx="3219108" cy="2037635"/>
          </a:xfrm>
          <a:prstGeom prst="rect">
            <a:avLst/>
          </a:prstGeom>
          <a:blipFill>
            <a:blip r:embed="rId2" cstate="print"/>
            <a:stretch>
              <a:fillRect l="-5000" r="-5000"/>
            </a:stretch>
          </a:blipFill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标题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 anchorCtr="0"/>
          <a:lstStyle/>
          <a:p>
            <a:r>
              <a:rPr lang="en-US" altLang="zh-CN" b="1" dirty="0" smtClean="0"/>
              <a:t>1. </a:t>
            </a:r>
            <a:r>
              <a:rPr lang="zh-CN" altLang="en-US" b="1" dirty="0"/>
              <a:t>变量</a:t>
            </a:r>
            <a:endParaRPr lang="zh-CN" altLang="en-US" b="1" dirty="0"/>
          </a:p>
        </p:txBody>
      </p:sp>
      <p:sp>
        <p:nvSpPr>
          <p:cNvPr id="12" name="矩形 38"/>
          <p:cNvSpPr>
            <a:spLocks noChangeArrowheads="1"/>
          </p:cNvSpPr>
          <p:nvPr/>
        </p:nvSpPr>
        <p:spPr bwMode="auto">
          <a:xfrm>
            <a:off x="250825" y="1073785"/>
            <a:ext cx="8429625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457200" marR="0" lvl="0" indent="-4572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defRPr/>
            </a:pPr>
            <a:r>
              <a:rPr kumimoji="0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变量的概念</a:t>
            </a:r>
            <a:endParaRPr kumimoji="0" lang="en-US" altLang="zh-CN" sz="2000" b="1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1269" name="矩形 13"/>
          <p:cNvSpPr/>
          <p:nvPr/>
        </p:nvSpPr>
        <p:spPr>
          <a:xfrm>
            <a:off x="361950" y="1472565"/>
            <a:ext cx="8407400" cy="1881284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 smtClean="0">
                <a:latin typeface="+mn-ea"/>
                <a:ea typeface="+mn-ea"/>
              </a:rPr>
              <a:t>       几乎任何一种程序语言都会引入变量（</a:t>
            </a:r>
            <a:r>
              <a:rPr lang="en-US" sz="2000" dirty="0" smtClean="0">
                <a:latin typeface="+mn-ea"/>
                <a:ea typeface="+mn-ea"/>
              </a:rPr>
              <a:t>variable</a:t>
            </a:r>
            <a:r>
              <a:rPr lang="zh-CN" altLang="en-US" sz="2000" dirty="0" smtClean="0">
                <a:latin typeface="+mn-ea"/>
                <a:ea typeface="+mn-ea"/>
              </a:rPr>
              <a:t>），包括变量标识符、变量申明和变量作用域等内容。</a:t>
            </a:r>
            <a:r>
              <a:rPr lang="en-US" sz="2000" dirty="0" smtClean="0">
                <a:latin typeface="+mn-ea"/>
                <a:ea typeface="+mn-ea"/>
              </a:rPr>
              <a:t>JavaScript </a:t>
            </a:r>
            <a:r>
              <a:rPr lang="zh-CN" altLang="en-US" sz="2000" dirty="0" smtClean="0">
                <a:latin typeface="+mn-ea"/>
                <a:ea typeface="+mn-ea"/>
              </a:rPr>
              <a:t>脚本语言中也将涉及到变量，其主要作用是存取数据以及提供存放信息的容器。在实际脚本开发过程中，变量为开发者与脚本程序交互的主要工具</a:t>
            </a:r>
            <a:r>
              <a:rPr lang="zh-CN" altLang="en-US" sz="2000" dirty="0" smtClean="0"/>
              <a:t>。</a:t>
            </a:r>
            <a:endParaRPr lang="en-US" altLang="zh-CN" sz="2000" dirty="0" smtClean="0"/>
          </a:p>
        </p:txBody>
      </p:sp>
      <p:sp>
        <p:nvSpPr>
          <p:cNvPr id="7" name="矩形 13"/>
          <p:cNvSpPr/>
          <p:nvPr/>
        </p:nvSpPr>
        <p:spPr>
          <a:xfrm>
            <a:off x="361950" y="3942616"/>
            <a:ext cx="8407400" cy="123059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概念</a:t>
            </a:r>
            <a:r>
              <a:rPr lang="zh-CN" altLang="en-US" sz="2000" dirty="0" smtClean="0">
                <a:latin typeface="+mn-ea"/>
                <a:ea typeface="+mn-ea"/>
              </a:rPr>
              <a:t>：变量</a:t>
            </a:r>
            <a:r>
              <a:rPr lang="zh-CN" altLang="en-US" sz="2000" dirty="0">
                <a:latin typeface="+mn-ea"/>
                <a:ea typeface="+mn-ea"/>
              </a:rPr>
              <a:t>可以看作是存储数据的容器。</a:t>
            </a:r>
            <a:endParaRPr lang="en-US" altLang="zh-CN" sz="2000" dirty="0">
              <a:latin typeface="+mn-ea"/>
              <a:ea typeface="+mn-ea"/>
            </a:endParaRPr>
          </a:p>
          <a:p>
            <a:pPr>
              <a:lnSpc>
                <a:spcPct val="200000"/>
              </a:lnSpc>
            </a:pP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举例</a:t>
            </a:r>
            <a:r>
              <a:rPr lang="zh-CN" altLang="en-US" sz="2000" dirty="0">
                <a:latin typeface="+mn-ea"/>
                <a:ea typeface="+mn-ea"/>
              </a:rPr>
              <a:t>：盛水的杯子，杯子指变量，杯中的水指保存在变量中的数据。</a:t>
            </a:r>
            <a:endParaRPr lang="en-US" altLang="zh-CN" sz="2000" dirty="0">
              <a:latin typeface="+mn-ea"/>
              <a:ea typeface="+mn-ea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126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126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12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6" grpId="0"/>
      <p:bldP spid="12" grpId="0"/>
      <p:bldP spid="11269" grpId="0" build="p"/>
      <p:bldP spid="7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矩形 79"/>
          <p:cNvSpPr/>
          <p:nvPr/>
        </p:nvSpPr>
        <p:spPr>
          <a:xfrm>
            <a:off x="0" y="2204509"/>
            <a:ext cx="9144239" cy="203763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52" tIns="45725" rIns="91452" bIns="45725" rtlCol="0" anchor="ctr"/>
          <a:lstStyle/>
          <a:p>
            <a:pPr algn="ctr"/>
            <a:endParaRPr lang="zh-CN" altLang="en-US" sz="100"/>
          </a:p>
        </p:txBody>
      </p:sp>
      <p:pic>
        <p:nvPicPr>
          <p:cNvPr id="74" name="Picture 10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3123" y="1873341"/>
            <a:ext cx="4628683" cy="27924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4246245" y="2618740"/>
            <a:ext cx="2981325" cy="1000125"/>
          </a:xfrm>
          <a:prstGeom prst="rect">
            <a:avLst/>
          </a:prstGeom>
          <a:noFill/>
        </p:spPr>
        <p:txBody>
          <a:bodyPr wrap="square" lIns="91452" tIns="45725" rIns="91452" bIns="45725" rtlCol="0">
            <a:spAutoFit/>
          </a:bodyPr>
          <a:lstStyle/>
          <a:p>
            <a:pPr marL="0" lvl="1"/>
            <a:r>
              <a:rPr lang="zh-CN" altLang="en-US" sz="1425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775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第一部分</a:t>
            </a:r>
            <a:endParaRPr lang="en-US" altLang="zh-CN" sz="2775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1">
              <a:spcBef>
                <a:spcPts val="600"/>
              </a:spcBef>
            </a:pPr>
            <a:r>
              <a:rPr lang="zh-CN" altLang="en-US" sz="2625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625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JavaScript概述</a:t>
            </a:r>
            <a:endParaRPr lang="zh-CN" altLang="en-US" sz="2625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1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7861" y="2204509"/>
            <a:ext cx="3219108" cy="2037635"/>
          </a:xfrm>
          <a:prstGeom prst="rect">
            <a:avLst/>
          </a:prstGeom>
          <a:blipFill>
            <a:blip r:embed="rId2" cstate="print"/>
            <a:stretch>
              <a:fillRect l="-5000" r="-5000"/>
            </a:stretch>
          </a:blipFill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标题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 anchorCtr="0"/>
          <a:lstStyle/>
          <a:p>
            <a:pPr algn="l"/>
            <a:r>
              <a:rPr lang="en-US" altLang="zh-CN" b="1" dirty="0" smtClean="0"/>
              <a:t>1. </a:t>
            </a:r>
            <a:r>
              <a:rPr lang="zh-CN" altLang="en-US" b="1" dirty="0"/>
              <a:t>变量</a:t>
            </a:r>
            <a:endParaRPr lang="zh-CN" altLang="en-US" b="1" dirty="0"/>
          </a:p>
        </p:txBody>
      </p:sp>
      <p:sp>
        <p:nvSpPr>
          <p:cNvPr id="12" name="矩形 38"/>
          <p:cNvSpPr>
            <a:spLocks noChangeArrowheads="1"/>
          </p:cNvSpPr>
          <p:nvPr/>
        </p:nvSpPr>
        <p:spPr bwMode="auto">
          <a:xfrm>
            <a:off x="250825" y="1073785"/>
            <a:ext cx="8429625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457200" marR="0" lvl="0" indent="-4572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defRPr/>
            </a:pPr>
            <a:r>
              <a:rPr kumimoji="0" lang="en-US" altLang="zh-CN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</a:t>
            </a:r>
            <a:r>
              <a:rPr kumimoji="0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）标识符</a:t>
            </a:r>
            <a:endParaRPr kumimoji="0" lang="en-US" altLang="zh-CN" sz="2000" b="1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1269" name="矩形 13"/>
          <p:cNvSpPr/>
          <p:nvPr/>
        </p:nvSpPr>
        <p:spPr>
          <a:xfrm>
            <a:off x="361950" y="1472565"/>
            <a:ext cx="8407400" cy="961289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概念</a:t>
            </a:r>
            <a:r>
              <a:rPr lang="zh-CN" altLang="en-US" sz="2000" dirty="0">
                <a:latin typeface="+mn-ea"/>
                <a:ea typeface="+mn-ea"/>
              </a:rPr>
              <a:t>：程序开发中，经常需要自定义一些符号来标记一些名称，并赋予其特定的用途，如变量名、函数名等，这些符号都被称为标识符。</a:t>
            </a:r>
            <a:endParaRPr lang="en-US" altLang="zh-CN" sz="2000" dirty="0">
              <a:latin typeface="+mn-ea"/>
              <a:ea typeface="+mn-ea"/>
            </a:endParaRPr>
          </a:p>
        </p:txBody>
      </p:sp>
      <p:sp>
        <p:nvSpPr>
          <p:cNvPr id="5" name="矩形 13"/>
          <p:cNvSpPr>
            <a:spLocks noChangeArrowheads="1"/>
          </p:cNvSpPr>
          <p:nvPr/>
        </p:nvSpPr>
        <p:spPr bwMode="auto">
          <a:xfrm>
            <a:off x="361950" y="2775835"/>
            <a:ext cx="8407400" cy="28079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定义规则</a:t>
            </a:r>
            <a:endParaRPr kumimoji="0" lang="en-US" altLang="zh-CN" sz="2000" b="0" i="0" strike="noStrike" kern="120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l"/>
              <a:defRPr/>
            </a:pP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由大小写字母、数字、下划线和美元符号（</a:t>
            </a:r>
            <a:r>
              <a:rPr kumimoji="0" lang="en-US" altLang="zh-CN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$</a:t>
            </a: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）组成。</a:t>
            </a:r>
            <a:endParaRPr kumimoji="0" lang="zh-CN" altLang="en-US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l"/>
              <a:defRPr/>
            </a:pP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不能以数字开头。</a:t>
            </a:r>
            <a:endParaRPr kumimoji="0" lang="zh-CN" altLang="en-US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l"/>
              <a:defRPr/>
            </a:pP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严格区分大小写。</a:t>
            </a:r>
            <a:endParaRPr kumimoji="0" lang="zh-CN" altLang="en-US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l"/>
              <a:defRPr/>
            </a:pP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不能使用</a:t>
            </a:r>
            <a:r>
              <a:rPr kumimoji="0" lang="en-US" altLang="zh-CN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JavaScript</a:t>
            </a: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中的关键字命名。</a:t>
            </a:r>
            <a:endParaRPr kumimoji="0" lang="zh-CN" altLang="en-US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l"/>
              <a:defRPr/>
            </a:pP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要尽量要做到“见其名知其意”。</a:t>
            </a:r>
            <a:endParaRPr kumimoji="0" lang="zh-CN" altLang="en-US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126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126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12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6" grpId="0"/>
      <p:bldP spid="12" grpId="0"/>
      <p:bldP spid="11269" grpId="0" build="p"/>
      <p:bldP spid="5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标题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 anchorCtr="0">
            <a:normAutofit fontScale="90000"/>
          </a:bodyPr>
          <a:lstStyle/>
          <a:p>
            <a:pPr algn="l"/>
            <a:r>
              <a:rPr lang="en-US" altLang="zh-CN" sz="3100" b="1" dirty="0" smtClean="0"/>
              <a:t>1. </a:t>
            </a:r>
            <a:r>
              <a:rPr lang="zh-CN" altLang="en-US" sz="3100" b="1" dirty="0"/>
              <a:t>变量</a:t>
            </a:r>
            <a:endParaRPr lang="zh-CN" altLang="en-US" sz="3100" b="1" dirty="0"/>
          </a:p>
        </p:txBody>
      </p:sp>
      <p:sp>
        <p:nvSpPr>
          <p:cNvPr id="12" name="矩形 38"/>
          <p:cNvSpPr>
            <a:spLocks noChangeArrowheads="1"/>
          </p:cNvSpPr>
          <p:nvPr/>
        </p:nvSpPr>
        <p:spPr bwMode="auto">
          <a:xfrm>
            <a:off x="250825" y="1273175"/>
            <a:ext cx="842962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0" eaLnBrk="1" hangingPunct="1">
              <a:defRPr/>
            </a:pPr>
            <a:r>
              <a:rPr lang="zh-CN" alt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判断以下标识符是否合法</a:t>
            </a:r>
            <a:endParaRPr lang="zh-CN" altLang="en-US" sz="2000" b="1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370" name="矩形 7"/>
          <p:cNvSpPr/>
          <p:nvPr/>
        </p:nvSpPr>
        <p:spPr>
          <a:xfrm>
            <a:off x="1254125" y="1995055"/>
            <a:ext cx="6807201" cy="923330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285750" indent="-285750"/>
            <a:r>
              <a:rPr lang="en-US" altLang="zh-CN" b="1" dirty="0" err="1" smtClean="0">
                <a:solidFill>
                  <a:schemeClr val="bg1"/>
                </a:solidFill>
              </a:rPr>
              <a:t>ap</a:t>
            </a:r>
            <a:r>
              <a:rPr lang="en-US" altLang="zh-CN" b="1" dirty="0" smtClean="0">
                <a:solidFill>
                  <a:schemeClr val="bg1"/>
                </a:solidFill>
              </a:rPr>
              <a:t>          </a:t>
            </a:r>
            <a:r>
              <a:rPr lang="en-US" altLang="zh-CN" b="1" dirty="0" smtClean="0">
                <a:solidFill>
                  <a:schemeClr val="bg1"/>
                </a:solidFill>
                <a:latin typeface="Arial" panose="020B0604020202020204" pitchFamily="34" charset="0"/>
              </a:rPr>
              <a:t>a-p         </a:t>
            </a:r>
            <a:r>
              <a:rPr lang="en-US" altLang="zh-CN" b="1" dirty="0" smtClean="0">
                <a:solidFill>
                  <a:schemeClr val="bg1"/>
                </a:solidFill>
              </a:rPr>
              <a:t>name315         </a:t>
            </a:r>
            <a:r>
              <a:rPr lang="en-US" altLang="zh-CN" b="1" dirty="0" smtClean="0">
                <a:solidFill>
                  <a:schemeClr val="bg1"/>
                </a:solidFill>
                <a:latin typeface="Arial" panose="020B0604020202020204" pitchFamily="34" charset="0"/>
              </a:rPr>
              <a:t>_name</a:t>
            </a:r>
            <a:endParaRPr lang="en-US" altLang="zh-CN" b="1" dirty="0" smtClean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marL="285750" indent="-285750"/>
            <a:endParaRPr lang="en-US" altLang="zh-CN" b="1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marL="285750" indent="-285750"/>
            <a:r>
              <a:rPr lang="en-US" altLang="zh-CN" b="1" dirty="0" smtClean="0">
                <a:solidFill>
                  <a:schemeClr val="bg1"/>
                </a:solidFill>
                <a:latin typeface="Arial" panose="020B0604020202020204" pitchFamily="34" charset="0"/>
              </a:rPr>
              <a:t>AP       a p         23ap              $name</a:t>
            </a:r>
            <a:endParaRPr lang="en-US" altLang="zh-CN" b="1" dirty="0" smtClean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15" name="TextBox 13"/>
          <p:cNvSpPr txBox="1"/>
          <p:nvPr/>
        </p:nvSpPr>
        <p:spPr>
          <a:xfrm>
            <a:off x="1254125" y="3716338"/>
            <a:ext cx="6807201" cy="1230593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2000" b="1" dirty="0" smtClean="0">
                <a:solidFill>
                  <a:srgbClr val="0070C0"/>
                </a:solidFill>
                <a:latin typeface="+mn-ea"/>
                <a:ea typeface="+mn-ea"/>
              </a:rPr>
              <a:t>合法的标识符</a:t>
            </a:r>
            <a:r>
              <a:rPr lang="zh-CN" altLang="en-US" sz="2000" b="1" dirty="0">
                <a:solidFill>
                  <a:srgbClr val="0070C0"/>
                </a:solidFill>
                <a:latin typeface="+mn-ea"/>
                <a:ea typeface="+mn-ea"/>
              </a:rPr>
              <a:t>为</a:t>
            </a:r>
            <a:r>
              <a:rPr lang="zh-CN" altLang="en-US" sz="2000" b="1" dirty="0" smtClean="0">
                <a:solidFill>
                  <a:srgbClr val="0070C0"/>
                </a:solidFill>
                <a:latin typeface="+mn-ea"/>
                <a:ea typeface="+mn-ea"/>
              </a:rPr>
              <a:t>：</a:t>
            </a:r>
            <a:r>
              <a:rPr lang="en-US" altLang="zh-CN" sz="2000" b="1" dirty="0" err="1" smtClean="0">
                <a:solidFill>
                  <a:srgbClr val="0070C0"/>
                </a:solidFill>
                <a:latin typeface="+mn-ea"/>
                <a:ea typeface="+mn-ea"/>
              </a:rPr>
              <a:t>ap</a:t>
            </a:r>
            <a:r>
              <a:rPr lang="zh-CN" altLang="en-US" sz="2000" b="1" dirty="0" smtClean="0">
                <a:solidFill>
                  <a:srgbClr val="0070C0"/>
                </a:solidFill>
                <a:latin typeface="+mn-ea"/>
                <a:ea typeface="+mn-ea"/>
              </a:rPr>
              <a:t>、</a:t>
            </a:r>
            <a:r>
              <a:rPr lang="en-US" altLang="zh-CN" sz="2000" b="1" dirty="0" smtClean="0">
                <a:solidFill>
                  <a:srgbClr val="0070C0"/>
                </a:solidFill>
                <a:latin typeface="+mn-ea"/>
                <a:ea typeface="+mn-ea"/>
              </a:rPr>
              <a:t>AP</a:t>
            </a:r>
            <a:r>
              <a:rPr lang="zh-CN" altLang="en-US" sz="2000" b="1" dirty="0" smtClean="0">
                <a:solidFill>
                  <a:srgbClr val="0070C0"/>
                </a:solidFill>
                <a:latin typeface="+mn-ea"/>
                <a:ea typeface="+mn-ea"/>
              </a:rPr>
              <a:t>、</a:t>
            </a:r>
            <a:r>
              <a:rPr lang="en-US" altLang="zh-CN" sz="2000" b="1" dirty="0" smtClean="0">
                <a:solidFill>
                  <a:srgbClr val="0070C0"/>
                </a:solidFill>
                <a:latin typeface="+mn-ea"/>
                <a:ea typeface="+mn-ea"/>
              </a:rPr>
              <a:t>name315</a:t>
            </a:r>
            <a:r>
              <a:rPr lang="zh-CN" altLang="en-US" sz="2000" b="1" dirty="0" smtClean="0">
                <a:solidFill>
                  <a:srgbClr val="0070C0"/>
                </a:solidFill>
                <a:latin typeface="+mn-ea"/>
                <a:ea typeface="+mn-ea"/>
              </a:rPr>
              <a:t>、</a:t>
            </a:r>
            <a:r>
              <a:rPr lang="en-US" altLang="zh-CN" sz="2000" b="1" dirty="0" smtClean="0">
                <a:solidFill>
                  <a:srgbClr val="0070C0"/>
                </a:solidFill>
                <a:latin typeface="+mn-ea"/>
                <a:ea typeface="+mn-ea"/>
              </a:rPr>
              <a:t>_name</a:t>
            </a:r>
            <a:r>
              <a:rPr lang="zh-CN" altLang="en-US" sz="2000" b="1" dirty="0" smtClean="0">
                <a:solidFill>
                  <a:srgbClr val="0070C0"/>
                </a:solidFill>
                <a:latin typeface="+mn-ea"/>
                <a:ea typeface="+mn-ea"/>
              </a:rPr>
              <a:t>、</a:t>
            </a:r>
            <a:r>
              <a:rPr lang="en-US" altLang="zh-CN" sz="2000" b="1" dirty="0">
                <a:solidFill>
                  <a:srgbClr val="0070C0"/>
                </a:solidFill>
                <a:latin typeface="+mn-ea"/>
                <a:ea typeface="+mn-ea"/>
              </a:rPr>
              <a:t>$name</a:t>
            </a:r>
            <a:endParaRPr lang="en-US" altLang="zh-CN" sz="2000" b="1" dirty="0">
              <a:solidFill>
                <a:srgbClr val="0070C0"/>
              </a:solidFill>
              <a:latin typeface="+mn-ea"/>
              <a:ea typeface="+mn-ea"/>
            </a:endParaRPr>
          </a:p>
          <a:p>
            <a:pPr>
              <a:lnSpc>
                <a:spcPct val="200000"/>
              </a:lnSpc>
            </a:pP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非法的标识符为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：</a:t>
            </a:r>
            <a:r>
              <a:rPr lang="en-US" altLang="zh-CN" sz="2000" b="1" dirty="0" smtClean="0">
                <a:solidFill>
                  <a:srgbClr val="FF0000"/>
                </a:solidFill>
                <a:latin typeface="+mn-ea"/>
                <a:ea typeface="+mn-ea"/>
              </a:rPr>
              <a:t>a-p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、</a:t>
            </a:r>
            <a:r>
              <a:rPr lang="en-US" altLang="zh-CN" sz="2000" b="1" dirty="0" smtClean="0">
                <a:solidFill>
                  <a:srgbClr val="FF0000"/>
                </a:solidFill>
                <a:latin typeface="+mn-ea"/>
                <a:ea typeface="+mn-ea"/>
              </a:rPr>
              <a:t>a     </a:t>
            </a:r>
            <a:r>
              <a:rPr lang="en-US" altLang="zh-CN" sz="2000" b="1" dirty="0">
                <a:solidFill>
                  <a:srgbClr val="FF0000"/>
                </a:solidFill>
                <a:latin typeface="+mn-ea"/>
                <a:ea typeface="+mn-ea"/>
              </a:rPr>
              <a:t>p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、</a:t>
            </a:r>
            <a:r>
              <a:rPr lang="en-US" altLang="zh-CN" sz="2000" b="1" dirty="0" smtClean="0">
                <a:solidFill>
                  <a:srgbClr val="FF0000"/>
                </a:solidFill>
                <a:latin typeface="+mn-ea"/>
                <a:ea typeface="+mn-ea"/>
              </a:rPr>
              <a:t>23ap</a:t>
            </a:r>
            <a:endParaRPr lang="en-US" altLang="zh-CN" sz="2000" b="1" dirty="0">
              <a:solidFill>
                <a:srgbClr val="FF0000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标题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 anchorCtr="0">
            <a:noAutofit/>
          </a:bodyPr>
          <a:lstStyle/>
          <a:p>
            <a:r>
              <a:rPr lang="en-US" altLang="zh-CN" b="1" dirty="0" smtClean="0"/>
              <a:t>1. </a:t>
            </a:r>
            <a:r>
              <a:rPr lang="zh-CN" altLang="en-US" b="1" dirty="0"/>
              <a:t>变量</a:t>
            </a:r>
            <a:endParaRPr lang="zh-CN" altLang="en-US" b="1" dirty="0"/>
          </a:p>
        </p:txBody>
      </p:sp>
      <p:sp>
        <p:nvSpPr>
          <p:cNvPr id="12" name="矩形 38"/>
          <p:cNvSpPr>
            <a:spLocks noChangeArrowheads="1"/>
          </p:cNvSpPr>
          <p:nvPr/>
        </p:nvSpPr>
        <p:spPr bwMode="auto">
          <a:xfrm>
            <a:off x="512082" y="1273175"/>
            <a:ext cx="84296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457200" marR="0" lvl="0" indent="-4572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defRPr/>
            </a:pPr>
            <a:r>
              <a:rPr kumimoji="0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标识符</a:t>
            </a:r>
            <a:r>
              <a:rPr lang="zh-CN" alt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的命名方式</a:t>
            </a:r>
            <a:endParaRPr kumimoji="0" lang="en-US" altLang="zh-CN" sz="2000" b="1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889271" y="1947553"/>
            <a:ext cx="8052436" cy="18846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 smtClean="0">
                <a:latin typeface="+mn-ea"/>
                <a:ea typeface="+mn-ea"/>
              </a:rPr>
              <a:t>       </a:t>
            </a:r>
            <a:r>
              <a:rPr lang="zh-CN" altLang="zh-CN" sz="2000" dirty="0" smtClean="0">
                <a:latin typeface="+mn-ea"/>
                <a:ea typeface="+mn-ea"/>
              </a:rPr>
              <a:t>当标识符中需要多个单词进行表示时，常见的表示方式有下划线法（如</a:t>
            </a:r>
            <a:r>
              <a:rPr lang="en-US" altLang="zh-CN" sz="2000" dirty="0" err="1" smtClean="0">
                <a:latin typeface="+mn-ea"/>
                <a:ea typeface="+mn-ea"/>
              </a:rPr>
              <a:t>user_name</a:t>
            </a:r>
            <a:r>
              <a:rPr lang="zh-CN" altLang="zh-CN" sz="2000" dirty="0" smtClean="0">
                <a:latin typeface="+mn-ea"/>
                <a:ea typeface="+mn-ea"/>
              </a:rPr>
              <a:t>）、驼峰法（如</a:t>
            </a:r>
            <a:r>
              <a:rPr lang="en-US" altLang="zh-CN" sz="2000" dirty="0" err="1" smtClean="0">
                <a:latin typeface="+mn-ea"/>
                <a:ea typeface="+mn-ea"/>
              </a:rPr>
              <a:t>userName</a:t>
            </a:r>
            <a:r>
              <a:rPr lang="zh-CN" altLang="zh-CN" sz="2000" dirty="0" smtClean="0">
                <a:latin typeface="+mn-ea"/>
                <a:ea typeface="+mn-ea"/>
              </a:rPr>
              <a:t>）和帕斯卡法（如</a:t>
            </a:r>
            <a:r>
              <a:rPr lang="en-US" altLang="zh-CN" sz="2000" dirty="0" err="1" smtClean="0">
                <a:latin typeface="+mn-ea"/>
                <a:ea typeface="+mn-ea"/>
              </a:rPr>
              <a:t>UserName</a:t>
            </a:r>
            <a:r>
              <a:rPr lang="zh-CN" altLang="zh-CN" sz="2000" dirty="0" smtClean="0">
                <a:latin typeface="+mn-ea"/>
                <a:ea typeface="+mn-ea"/>
              </a:rPr>
              <a:t>）。读者可根据开发需求统一规范命名的方式，如下划线方式通常应用于变量的命名，驼峰法通常应用于函数名的命名等。</a:t>
            </a:r>
            <a:endParaRPr lang="zh-CN" altLang="zh-CN" sz="2000" dirty="0">
              <a:latin typeface="+mn-ea"/>
              <a:ea typeface="+mn-ea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circl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标题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 anchorCtr="0">
            <a:noAutofit/>
          </a:bodyPr>
          <a:lstStyle/>
          <a:p>
            <a:r>
              <a:rPr lang="en-US" altLang="zh-CN" b="1" dirty="0" smtClean="0"/>
              <a:t>1. </a:t>
            </a:r>
            <a:r>
              <a:rPr lang="zh-CN" altLang="en-US" b="1" dirty="0"/>
              <a:t>变量</a:t>
            </a:r>
            <a:endParaRPr lang="zh-CN" altLang="en-US" b="1" dirty="0"/>
          </a:p>
        </p:txBody>
      </p:sp>
      <p:sp>
        <p:nvSpPr>
          <p:cNvPr id="12" name="矩形 38"/>
          <p:cNvSpPr>
            <a:spLocks noChangeArrowheads="1"/>
          </p:cNvSpPr>
          <p:nvPr/>
        </p:nvSpPr>
        <p:spPr bwMode="auto">
          <a:xfrm>
            <a:off x="250825" y="1273175"/>
            <a:ext cx="84296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457200" marR="0" lvl="0" indent="-4572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defRPr/>
            </a:pPr>
            <a:r>
              <a:rPr kumimoji="0" lang="en-US" altLang="zh-CN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</a:t>
            </a:r>
            <a:r>
              <a:rPr kumimoji="0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）保留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关键字</a:t>
            </a:r>
            <a:endParaRPr kumimoji="0" lang="en-US" altLang="zh-CN" sz="2000" b="1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1269" name="矩形 13"/>
          <p:cNvSpPr/>
          <p:nvPr/>
        </p:nvSpPr>
        <p:spPr>
          <a:xfrm>
            <a:off x="732720" y="1673225"/>
            <a:ext cx="7570767" cy="707886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2000" dirty="0" smtClean="0">
                <a:latin typeface="+mn-ea"/>
                <a:ea typeface="+mn-ea"/>
              </a:rPr>
              <a:t>是</a:t>
            </a:r>
            <a:r>
              <a:rPr lang="zh-CN" altLang="en-US" sz="2000" dirty="0">
                <a:latin typeface="+mn-ea"/>
                <a:ea typeface="+mn-ea"/>
              </a:rPr>
              <a:t>指在</a:t>
            </a:r>
            <a:r>
              <a:rPr lang="en-US" altLang="zh-CN" sz="2000" dirty="0">
                <a:latin typeface="+mn-ea"/>
                <a:ea typeface="+mn-ea"/>
              </a:rPr>
              <a:t>JavaScript</a:t>
            </a:r>
            <a:r>
              <a:rPr lang="zh-CN" altLang="en-US" sz="2000" dirty="0">
                <a:latin typeface="+mn-ea"/>
                <a:ea typeface="+mn-ea"/>
              </a:rPr>
              <a:t>语言中被事先定义好并赋予特殊</a:t>
            </a:r>
            <a:r>
              <a:rPr lang="zh-CN" altLang="en-US" sz="2000" dirty="0" smtClean="0">
                <a:latin typeface="+mn-ea"/>
                <a:ea typeface="+mn-ea"/>
              </a:rPr>
              <a:t>含义</a:t>
            </a:r>
            <a:r>
              <a:rPr lang="zh-CN" altLang="en-US" sz="2000" dirty="0">
                <a:latin typeface="+mn-ea"/>
                <a:ea typeface="+mn-ea"/>
              </a:rPr>
              <a:t>的单词</a:t>
            </a:r>
            <a:r>
              <a:rPr lang="zh-CN" altLang="en-US" sz="2000" dirty="0" smtClean="0">
                <a:latin typeface="+mn-ea"/>
                <a:ea typeface="+mn-ea"/>
              </a:rPr>
              <a:t>。</a:t>
            </a:r>
            <a:endParaRPr lang="en-US" altLang="zh-CN" sz="2000" dirty="0">
              <a:latin typeface="+mn-ea"/>
              <a:ea typeface="+mn-ea"/>
            </a:endParaRP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512082" y="2381111"/>
          <a:ext cx="8413752" cy="2678112"/>
        </p:xfrm>
        <a:graphic>
          <a:graphicData uri="http://schemas.openxmlformats.org/drawingml/2006/table">
            <a:tbl>
              <a:tblPr bandRow="1"/>
              <a:tblGrid>
                <a:gridCol w="1402292"/>
                <a:gridCol w="1419232"/>
                <a:gridCol w="1385352"/>
                <a:gridCol w="1402292"/>
                <a:gridCol w="1402292"/>
                <a:gridCol w="1402292"/>
              </a:tblGrid>
              <a:tr h="446352">
                <a:tc>
                  <a:txBody>
                    <a:bodyPr/>
                    <a:lstStyle/>
                    <a:p>
                      <a:pPr marL="0" indent="266700" algn="just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400" b="0" kern="100" baseline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+mn-cs"/>
                        </a:rPr>
                        <a:t>break</a:t>
                      </a:r>
                      <a:endParaRPr lang="zh-CN" sz="1400" b="0" kern="100" baseline="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F1F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266700" algn="just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400" b="0" kern="100" baseline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+mn-cs"/>
                        </a:rPr>
                        <a:t>case</a:t>
                      </a:r>
                      <a:endParaRPr lang="zh-CN" sz="1400" b="0" kern="100" baseline="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F1F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266700" algn="just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400" b="0" kern="100" baseline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+mn-cs"/>
                        </a:rPr>
                        <a:t>catch</a:t>
                      </a:r>
                      <a:endParaRPr lang="zh-CN" sz="1400" b="0" kern="100" baseline="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F1F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266700" algn="just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400" b="0" kern="100" baseline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+mn-cs"/>
                        </a:rPr>
                        <a:t>class</a:t>
                      </a:r>
                      <a:endParaRPr lang="zh-CN" sz="1400" b="0" kern="100" baseline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F1F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266700" algn="just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400" b="0" kern="100" baseline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+mn-cs"/>
                        </a:rPr>
                        <a:t>const</a:t>
                      </a:r>
                      <a:endParaRPr lang="zh-CN" sz="1400" b="0" kern="100" baseline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F1F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266700" algn="just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400" b="0" kern="100" baseline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+mn-cs"/>
                        </a:rPr>
                        <a:t>continue</a:t>
                      </a:r>
                      <a:endParaRPr lang="zh-CN" sz="1400" b="0" kern="100" baseline="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F1F9"/>
                    </a:solidFill>
                  </a:tcPr>
                </a:tc>
              </a:tr>
              <a:tr h="446352">
                <a:tc>
                  <a:txBody>
                    <a:bodyPr/>
                    <a:lstStyle/>
                    <a:p>
                      <a:pPr marL="0" indent="266700" algn="just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400" b="0" kern="100" baseline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+mn-cs"/>
                        </a:rPr>
                        <a:t>debugger</a:t>
                      </a:r>
                      <a:endParaRPr lang="zh-CN" sz="1400" b="0" kern="100" baseline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DDC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266700" algn="just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400" b="0" kern="100" baseline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+mn-cs"/>
                        </a:rPr>
                        <a:t>default</a:t>
                      </a:r>
                      <a:endParaRPr lang="zh-CN" sz="1400" b="0" kern="100" baseline="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DDC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266700" algn="just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400" b="0" kern="100" baseline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+mn-cs"/>
                        </a:rPr>
                        <a:t>delete</a:t>
                      </a:r>
                      <a:endParaRPr lang="zh-CN" sz="1400" b="0" kern="100" baseline="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DDC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266700" algn="just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400" b="0" kern="100" baseline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+mn-cs"/>
                        </a:rPr>
                        <a:t>do</a:t>
                      </a:r>
                      <a:endParaRPr lang="zh-CN" sz="1400" b="0" kern="100" baseline="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DDC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266700" algn="just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400" b="0" kern="100" baseline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+mn-cs"/>
                        </a:rPr>
                        <a:t>else</a:t>
                      </a:r>
                      <a:endParaRPr lang="zh-CN" sz="1400" b="0" kern="100" baseline="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DDC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266700" algn="just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400" b="0" kern="100" baseline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+mn-cs"/>
                        </a:rPr>
                        <a:t>export</a:t>
                      </a:r>
                      <a:endParaRPr lang="zh-CN" sz="1400" b="0" kern="100" baseline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DDC">
                        <a:tint val="40000"/>
                      </a:srgbClr>
                    </a:solidFill>
                  </a:tcPr>
                </a:tc>
              </a:tr>
              <a:tr h="446352">
                <a:tc>
                  <a:txBody>
                    <a:bodyPr/>
                    <a:lstStyle/>
                    <a:p>
                      <a:pPr marL="0" indent="266700" algn="just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400" b="0" kern="100" baseline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+mn-cs"/>
                        </a:rPr>
                        <a:t>extends</a:t>
                      </a:r>
                      <a:endParaRPr lang="zh-CN" sz="1400" b="0" kern="100" baseline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DDC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266700" algn="just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400" b="0" kern="100" baseline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+mn-cs"/>
                        </a:rPr>
                        <a:t>false</a:t>
                      </a:r>
                      <a:endParaRPr lang="zh-CN" sz="1400" b="0" kern="100" baseline="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DDC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266700" algn="just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400" b="0" kern="100" baseline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+mn-cs"/>
                        </a:rPr>
                        <a:t>finally</a:t>
                      </a:r>
                      <a:endParaRPr lang="zh-CN" sz="1400" b="0" kern="100" baseline="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DDC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266700" algn="just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400" b="0" kern="100" baseline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+mn-cs"/>
                        </a:rPr>
                        <a:t>for</a:t>
                      </a:r>
                      <a:endParaRPr lang="zh-CN" sz="1400" b="0" kern="100" baseline="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DDC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266700" algn="just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400" b="0" kern="100" baseline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+mn-cs"/>
                        </a:rPr>
                        <a:t>function</a:t>
                      </a:r>
                      <a:endParaRPr lang="zh-CN" sz="1400" b="0" kern="100" baseline="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DDC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266700" algn="just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400" b="0" kern="100" baseline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+mn-cs"/>
                        </a:rPr>
                        <a:t>if</a:t>
                      </a:r>
                      <a:endParaRPr lang="zh-CN" sz="1400" b="0" kern="100" baseline="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DDC">
                        <a:tint val="20000"/>
                      </a:srgbClr>
                    </a:solidFill>
                  </a:tcPr>
                </a:tc>
              </a:tr>
              <a:tr h="446352">
                <a:tc>
                  <a:txBody>
                    <a:bodyPr/>
                    <a:lstStyle/>
                    <a:p>
                      <a:pPr marL="0" indent="266700" algn="just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400" b="0" kern="100" baseline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+mn-cs"/>
                        </a:rPr>
                        <a:t>import</a:t>
                      </a:r>
                      <a:endParaRPr lang="zh-CN" sz="1400" b="0" kern="100" baseline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DDC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266700" algn="just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400" b="0" kern="100" baseline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+mn-cs"/>
                        </a:rPr>
                        <a:t>in</a:t>
                      </a:r>
                      <a:endParaRPr lang="zh-CN" sz="1400" b="0" kern="100" baseline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DDC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266700" algn="just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400" b="0" kern="100" baseline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+mn-cs"/>
                        </a:rPr>
                        <a:t>instanceof</a:t>
                      </a:r>
                      <a:endParaRPr lang="zh-CN" sz="1400" b="0" kern="100" baseline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DDC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266700" algn="just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400" b="0" kern="100" baseline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+mn-cs"/>
                        </a:rPr>
                        <a:t>new</a:t>
                      </a:r>
                      <a:endParaRPr lang="zh-CN" sz="1400" b="0" kern="100" baseline="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DDC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266700" algn="just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400" b="0" kern="100" baseline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+mn-cs"/>
                        </a:rPr>
                        <a:t>null</a:t>
                      </a:r>
                      <a:endParaRPr lang="zh-CN" sz="1400" b="0" kern="100" baseline="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DDC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266700" algn="just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400" b="0" kern="100" baseline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+mn-cs"/>
                        </a:rPr>
                        <a:t>return</a:t>
                      </a:r>
                      <a:endParaRPr lang="zh-CN" sz="1400" b="0" kern="100" baseline="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DDC">
                        <a:tint val="40000"/>
                      </a:srgbClr>
                    </a:solidFill>
                  </a:tcPr>
                </a:tc>
              </a:tr>
              <a:tr h="446352">
                <a:tc>
                  <a:txBody>
                    <a:bodyPr/>
                    <a:lstStyle/>
                    <a:p>
                      <a:pPr marL="0" indent="266700" algn="just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400" b="0" kern="100" baseline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+mn-cs"/>
                        </a:rPr>
                        <a:t>super</a:t>
                      </a:r>
                      <a:endParaRPr lang="zh-CN" sz="1400" b="0" kern="100" baseline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DDC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266700" algn="just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400" b="0" kern="100" baseline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+mn-cs"/>
                        </a:rPr>
                        <a:t>switch</a:t>
                      </a:r>
                      <a:endParaRPr lang="zh-CN" sz="1400" b="0" kern="100" baseline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DDC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266700" algn="just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400" b="0" kern="100" baseline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+mn-cs"/>
                        </a:rPr>
                        <a:t>this</a:t>
                      </a:r>
                      <a:endParaRPr lang="zh-CN" sz="1400" b="0" kern="100" baseline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DDC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266700" algn="just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400" b="0" kern="100" baseline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+mn-cs"/>
                        </a:rPr>
                        <a:t>throw</a:t>
                      </a:r>
                      <a:endParaRPr lang="zh-CN" sz="1400" b="0" kern="100" baseline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DDC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266700" algn="just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400" b="0" kern="100" baseline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+mn-cs"/>
                        </a:rPr>
                        <a:t>try</a:t>
                      </a:r>
                      <a:endParaRPr lang="zh-CN" sz="1400" b="0" kern="100" baseline="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DDC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266700" algn="just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400" b="0" kern="100" baseline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+mn-cs"/>
                        </a:rPr>
                        <a:t>true</a:t>
                      </a:r>
                      <a:endParaRPr lang="zh-CN" sz="1400" b="0" kern="100" baseline="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DDC">
                        <a:tint val="20000"/>
                      </a:srgbClr>
                    </a:solidFill>
                  </a:tcPr>
                </a:tc>
              </a:tr>
              <a:tr h="446352">
                <a:tc>
                  <a:txBody>
                    <a:bodyPr/>
                    <a:lstStyle/>
                    <a:p>
                      <a:pPr marL="0" indent="266700" algn="just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400" b="0" kern="100" baseline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+mn-cs"/>
                        </a:rPr>
                        <a:t>typeof</a:t>
                      </a:r>
                      <a:endParaRPr lang="zh-CN" sz="1400" b="0" kern="100" baseline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DDC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266700" algn="just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400" b="0" kern="100" baseline="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+mn-cs"/>
                        </a:rPr>
                        <a:t>var</a:t>
                      </a:r>
                      <a:endParaRPr lang="zh-CN" sz="1400" b="0" kern="100" baseline="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DDC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266700" algn="just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400" b="0" kern="100" baseline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+mn-cs"/>
                        </a:rPr>
                        <a:t>void</a:t>
                      </a:r>
                      <a:endParaRPr lang="zh-CN" sz="1400" b="0" kern="100" baseline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DDC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266700" algn="just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400" b="0" kern="100" baseline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+mn-cs"/>
                        </a:rPr>
                        <a:t>while</a:t>
                      </a:r>
                      <a:endParaRPr lang="zh-CN" sz="1400" b="0" kern="100" baseline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DDC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266700" algn="just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400" b="0" kern="100" baseline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+mn-cs"/>
                        </a:rPr>
                        <a:t>with</a:t>
                      </a:r>
                      <a:endParaRPr lang="zh-CN" sz="1400" b="0" kern="100" baseline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DDC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266700" algn="just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400" b="0" kern="100" baseline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+mn-cs"/>
                        </a:rPr>
                        <a:t>yield</a:t>
                      </a:r>
                      <a:endParaRPr lang="zh-CN" sz="1400" b="0" kern="100" baseline="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DDC">
                        <a:tint val="40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6" name="矩形 5"/>
          <p:cNvSpPr/>
          <p:nvPr/>
        </p:nvSpPr>
        <p:spPr>
          <a:xfrm>
            <a:off x="512082" y="5261922"/>
            <a:ext cx="8413752" cy="9612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注意：</a:t>
            </a:r>
            <a:r>
              <a:rPr lang="zh-CN" altLang="en-US" sz="2000" dirty="0" smtClean="0">
                <a:latin typeface="+mn-ea"/>
                <a:ea typeface="+mn-ea"/>
              </a:rPr>
              <a:t>关键字不能作为变量名和函数名使用，否则会使</a:t>
            </a:r>
            <a:r>
              <a:rPr lang="en-US" altLang="zh-CN" sz="2000" dirty="0" smtClean="0">
                <a:latin typeface="+mn-ea"/>
                <a:ea typeface="+mn-ea"/>
              </a:rPr>
              <a:t>JavaScript</a:t>
            </a:r>
            <a:r>
              <a:rPr lang="zh-CN" altLang="en-US" sz="2000" dirty="0" smtClean="0">
                <a:latin typeface="+mn-ea"/>
                <a:ea typeface="+mn-ea"/>
              </a:rPr>
              <a:t>在载入过程中出现语法错误。</a:t>
            </a:r>
            <a:endParaRPr lang="en-US" altLang="zh-CN" sz="2000" dirty="0">
              <a:latin typeface="+mn-ea"/>
              <a:ea typeface="+mn-ea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12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1269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标题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 anchorCtr="0">
            <a:noAutofit/>
          </a:bodyPr>
          <a:lstStyle/>
          <a:p>
            <a:r>
              <a:rPr lang="en-US" altLang="zh-CN" b="1" dirty="0" smtClean="0"/>
              <a:t>1. </a:t>
            </a:r>
            <a:r>
              <a:rPr lang="zh-CN" altLang="en-US" b="1" dirty="0"/>
              <a:t>变量</a:t>
            </a:r>
            <a:endParaRPr lang="zh-CN" altLang="en-US" b="1" dirty="0"/>
          </a:p>
        </p:txBody>
      </p:sp>
      <p:sp>
        <p:nvSpPr>
          <p:cNvPr id="12" name="矩形 38"/>
          <p:cNvSpPr>
            <a:spLocks noChangeArrowheads="1"/>
          </p:cNvSpPr>
          <p:nvPr/>
        </p:nvSpPr>
        <p:spPr bwMode="auto">
          <a:xfrm>
            <a:off x="250825" y="1273175"/>
            <a:ext cx="84296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457200" marR="0" lvl="0" indent="-4572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defRPr/>
            </a:pPr>
            <a:r>
              <a:rPr kumimoji="0" lang="en-US" altLang="zh-CN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3) </a:t>
            </a:r>
            <a:r>
              <a:rPr kumimoji="0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变量的</a:t>
            </a:r>
            <a:r>
              <a:rPr lang="zh-CN" alt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声明</a:t>
            </a:r>
            <a:endParaRPr kumimoji="0" lang="en-US" altLang="zh-CN" sz="2000" b="1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矩形 13"/>
          <p:cNvSpPr/>
          <p:nvPr/>
        </p:nvSpPr>
        <p:spPr>
          <a:xfrm>
            <a:off x="361950" y="1947863"/>
            <a:ext cx="8407400" cy="961289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语法</a:t>
            </a:r>
            <a:r>
              <a:rPr lang="zh-CN" altLang="en-US" sz="2000" dirty="0">
                <a:latin typeface="+mn-ea"/>
                <a:ea typeface="+mn-ea"/>
              </a:rPr>
              <a:t>：</a:t>
            </a:r>
            <a:r>
              <a:rPr lang="en-US" altLang="zh-CN" sz="2000" dirty="0">
                <a:latin typeface="+mn-ea"/>
                <a:ea typeface="+mn-ea"/>
              </a:rPr>
              <a:t>JavaScript</a:t>
            </a:r>
            <a:r>
              <a:rPr lang="zh-CN" altLang="en-US" sz="2000" dirty="0">
                <a:latin typeface="+mn-ea"/>
                <a:ea typeface="+mn-ea"/>
              </a:rPr>
              <a:t>中变量通常利用</a:t>
            </a:r>
            <a:r>
              <a:rPr lang="en-US" altLang="zh-CN" sz="2000" dirty="0">
                <a:latin typeface="+mn-ea"/>
                <a:ea typeface="+mn-ea"/>
              </a:rPr>
              <a:t>var</a:t>
            </a:r>
            <a:r>
              <a:rPr lang="zh-CN" altLang="en-US" sz="2000" dirty="0">
                <a:latin typeface="+mn-ea"/>
                <a:ea typeface="+mn-ea"/>
              </a:rPr>
              <a:t>关键字声明，并且变量名的命名规则与标识符相同</a:t>
            </a:r>
            <a:r>
              <a:rPr lang="zh-CN" altLang="en-US" sz="2000" dirty="0" smtClean="0">
                <a:latin typeface="+mn-ea"/>
                <a:ea typeface="+mn-ea"/>
              </a:rPr>
              <a:t>。</a:t>
            </a:r>
            <a:endParaRPr lang="en-US" altLang="zh-CN" sz="2000" dirty="0">
              <a:latin typeface="+mn-ea"/>
              <a:ea typeface="+mn-ea"/>
            </a:endParaRPr>
          </a:p>
        </p:txBody>
      </p:sp>
      <p:grpSp>
        <p:nvGrpSpPr>
          <p:cNvPr id="6" name="组合 2"/>
          <p:cNvGrpSpPr/>
          <p:nvPr/>
        </p:nvGrpSpPr>
        <p:grpSpPr>
          <a:xfrm>
            <a:off x="5521325" y="4185944"/>
            <a:ext cx="3035300" cy="1223374"/>
            <a:chOff x="2895401" y="3515224"/>
            <a:chExt cx="510046" cy="1051962"/>
          </a:xfrm>
        </p:grpSpPr>
        <p:sp>
          <p:nvSpPr>
            <p:cNvPr id="7" name="矩形 1"/>
            <p:cNvSpPr>
              <a:spLocks noChangeArrowheads="1"/>
            </p:cNvSpPr>
            <p:nvPr/>
          </p:nvSpPr>
          <p:spPr bwMode="auto">
            <a:xfrm>
              <a:off x="2895401" y="3515224"/>
              <a:ext cx="510046" cy="1051962"/>
            </a:xfrm>
            <a:prstGeom prst="rect">
              <a:avLst/>
            </a:prstGeom>
            <a:solidFill>
              <a:srgbClr val="D6ECFF">
                <a:lumMod val="2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" name="矩形 7"/>
            <p:cNvSpPr>
              <a:spLocks noChangeArrowheads="1"/>
            </p:cNvSpPr>
            <p:nvPr/>
          </p:nvSpPr>
          <p:spPr bwMode="auto">
            <a:xfrm>
              <a:off x="2926345" y="3641685"/>
              <a:ext cx="463096" cy="4216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342900" indent="-3429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1" i="0" u="none" strike="noStrike" kern="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var</a:t>
              </a:r>
              <a:r>
                <a:rPr kumimoji="0" lang="en-US" altLang="zh-CN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 </a:t>
              </a:r>
              <a:r>
                <a:rPr kumimoji="0" lang="en-US" altLang="zh-CN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name;</a:t>
              </a:r>
              <a:endPara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1" i="0" u="none" strike="noStrike" kern="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var</a:t>
              </a:r>
              <a:r>
                <a:rPr kumimoji="0" lang="en-US" altLang="zh-CN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 </a:t>
              </a:r>
              <a:r>
                <a:rPr kumimoji="0" lang="en-US" altLang="zh-CN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name1,name2;</a:t>
              </a:r>
              <a:endPara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9" name="矩形 8"/>
          <p:cNvSpPr/>
          <p:nvPr/>
        </p:nvSpPr>
        <p:spPr>
          <a:xfrm>
            <a:off x="536575" y="3477419"/>
            <a:ext cx="4984750" cy="280794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zh-CN" sz="2000" dirty="0">
                <a:latin typeface="+mn-ea"/>
                <a:ea typeface="+mn-ea"/>
              </a:rPr>
              <a:t>未赋初始值的变量，默认值会被设定为</a:t>
            </a:r>
            <a:r>
              <a:rPr lang="en-US" altLang="zh-CN" sz="2000" dirty="0">
                <a:latin typeface="+mn-ea"/>
                <a:ea typeface="+mn-ea"/>
              </a:rPr>
              <a:t>undefined</a:t>
            </a:r>
            <a:r>
              <a:rPr lang="zh-CN" altLang="zh-CN" sz="2000" dirty="0">
                <a:latin typeface="+mn-ea"/>
                <a:ea typeface="+mn-ea"/>
              </a:rPr>
              <a:t>。</a:t>
            </a:r>
            <a:endParaRPr lang="en-US" altLang="zh-CN" sz="2000" dirty="0">
              <a:latin typeface="+mn-ea"/>
              <a:ea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zh-CN" sz="2000" dirty="0">
                <a:latin typeface="+mn-ea"/>
                <a:ea typeface="+mn-ea"/>
              </a:rPr>
              <a:t>行末的分号表示语句结束</a:t>
            </a:r>
            <a:r>
              <a:rPr lang="zh-CN" altLang="en-US" sz="2000" dirty="0">
                <a:latin typeface="+mn-ea"/>
                <a:ea typeface="+mn-ea"/>
              </a:rPr>
              <a:t>。</a:t>
            </a:r>
            <a:endParaRPr lang="en-US" altLang="zh-CN" sz="2000" dirty="0">
              <a:latin typeface="+mn-ea"/>
              <a:ea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zh-CN" sz="2000" dirty="0">
                <a:latin typeface="+mn-ea"/>
                <a:ea typeface="+mn-ea"/>
              </a:rPr>
              <a:t>变量与变量之间的逗号（</a:t>
            </a:r>
            <a:r>
              <a:rPr lang="en-US" altLang="zh-CN" sz="2000" dirty="0">
                <a:latin typeface="+mn-ea"/>
                <a:ea typeface="+mn-ea"/>
              </a:rPr>
              <a:t>,</a:t>
            </a:r>
            <a:r>
              <a:rPr lang="zh-CN" altLang="zh-CN" sz="2000" dirty="0">
                <a:latin typeface="+mn-ea"/>
                <a:ea typeface="+mn-ea"/>
              </a:rPr>
              <a:t>）操作符，</a:t>
            </a:r>
            <a:r>
              <a:rPr lang="zh-CN" altLang="en-US" sz="2000" dirty="0">
                <a:latin typeface="+mn-ea"/>
                <a:ea typeface="+mn-ea"/>
              </a:rPr>
              <a:t>可</a:t>
            </a:r>
            <a:r>
              <a:rPr lang="zh-CN" altLang="zh-CN" sz="2000" dirty="0">
                <a:latin typeface="+mn-ea"/>
                <a:ea typeface="+mn-ea"/>
              </a:rPr>
              <a:t>实现一条语句同时完成多个变量的声明。</a:t>
            </a:r>
            <a:endParaRPr lang="zh-CN" altLang="zh-CN" sz="2000" dirty="0">
              <a:latin typeface="+mn-ea"/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5" grpId="0" build="p"/>
      <p:bldP spid="9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标题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 anchorCtr="0">
            <a:noAutofit/>
          </a:bodyPr>
          <a:lstStyle/>
          <a:p>
            <a:r>
              <a:rPr lang="en-US" altLang="zh-CN" b="1" dirty="0" smtClean="0"/>
              <a:t>1. </a:t>
            </a:r>
            <a:r>
              <a:rPr lang="zh-CN" altLang="en-US" b="1" dirty="0"/>
              <a:t>变量</a:t>
            </a:r>
            <a:endParaRPr lang="zh-CN" altLang="en-US" b="1" dirty="0"/>
          </a:p>
        </p:txBody>
      </p:sp>
      <p:sp>
        <p:nvSpPr>
          <p:cNvPr id="12" name="矩形 38"/>
          <p:cNvSpPr>
            <a:spLocks noChangeArrowheads="1"/>
          </p:cNvSpPr>
          <p:nvPr/>
        </p:nvSpPr>
        <p:spPr bwMode="auto">
          <a:xfrm>
            <a:off x="250825" y="1273175"/>
            <a:ext cx="84296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457200" marR="0" lvl="0" indent="-4572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defRPr/>
            </a:pPr>
            <a:r>
              <a:rPr kumimoji="0" lang="en-US" altLang="zh-CN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4) </a:t>
            </a:r>
            <a:r>
              <a:rPr kumimoji="0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变量的赋值</a:t>
            </a:r>
            <a:endParaRPr kumimoji="0" lang="en-US" altLang="zh-CN" sz="2000" b="1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5" name="组合 2"/>
          <p:cNvGrpSpPr/>
          <p:nvPr/>
        </p:nvGrpSpPr>
        <p:grpSpPr>
          <a:xfrm>
            <a:off x="1092839" y="1954013"/>
            <a:ext cx="4239116" cy="2795587"/>
            <a:chOff x="2895401" y="3515224"/>
            <a:chExt cx="300194" cy="1418326"/>
          </a:xfrm>
        </p:grpSpPr>
        <p:sp>
          <p:nvSpPr>
            <p:cNvPr id="6" name="矩形 1"/>
            <p:cNvSpPr>
              <a:spLocks noChangeArrowheads="1"/>
            </p:cNvSpPr>
            <p:nvPr/>
          </p:nvSpPr>
          <p:spPr bwMode="auto">
            <a:xfrm>
              <a:off x="2895401" y="3515224"/>
              <a:ext cx="293812" cy="1418326"/>
            </a:xfrm>
            <a:prstGeom prst="rect">
              <a:avLst/>
            </a:prstGeom>
            <a:solidFill>
              <a:srgbClr val="D6ECFF">
                <a:lumMod val="2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" name="矩形 6"/>
            <p:cNvSpPr>
              <a:spLocks noChangeArrowheads="1"/>
            </p:cNvSpPr>
            <p:nvPr/>
          </p:nvSpPr>
          <p:spPr bwMode="auto">
            <a:xfrm>
              <a:off x="2926329" y="3641673"/>
              <a:ext cx="269266" cy="983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marL="342900" indent="-3429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1" i="0" u="none" strike="noStrike" kern="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var</a:t>
              </a:r>
              <a:r>
                <a:rPr kumimoji="0" lang="en-US" altLang="zh-CN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 </a:t>
              </a:r>
              <a:r>
                <a:rPr kumimoji="0" lang="en-US" altLang="zh-CN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name1;</a:t>
              </a:r>
              <a:endParaRPr kumimoji="0" lang="en-US" altLang="zh-CN" sz="16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600" b="1" kern="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name1=“</a:t>
              </a:r>
              <a:r>
                <a:rPr lang="zh-CN" altLang="en-US" sz="1600" b="1" kern="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张三</a:t>
              </a:r>
              <a:r>
                <a:rPr lang="en-US" altLang="zh-CN" sz="1600" b="1" kern="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”</a:t>
              </a:r>
              <a:r>
                <a:rPr kumimoji="0" lang="en-US" altLang="zh-CN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;</a:t>
              </a:r>
              <a:endParaRPr kumimoji="0" lang="en-US" altLang="zh-CN" sz="16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1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var</a:t>
              </a:r>
              <a:r>
                <a:rPr kumimoji="0" lang="en-US" altLang="zh-CN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 name2 =“</a:t>
              </a:r>
              <a:r>
                <a:rPr kumimoji="0" lang="zh-CN" alt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李四</a:t>
              </a:r>
              <a:r>
                <a:rPr kumimoji="0" lang="en-US" altLang="zh-CN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”, age = 22;</a:t>
              </a:r>
              <a:endParaRPr kumimoji="0" lang="en-US" altLang="zh-CN" sz="16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		</a:t>
              </a:r>
              <a:endParaRPr kumimoji="0" lang="en-US" altLang="zh-CN" sz="16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name3 =</a:t>
              </a:r>
              <a:r>
                <a:rPr lang="en-US" altLang="zh-CN" sz="1600" b="1" kern="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“</a:t>
              </a:r>
              <a:r>
                <a:rPr lang="zh-CN" altLang="en-US" sz="1600" b="1" kern="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王五</a:t>
              </a:r>
              <a:r>
                <a:rPr lang="en-US" altLang="zh-CN" sz="1600" b="1" kern="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”</a:t>
              </a:r>
              <a:r>
                <a:rPr kumimoji="0" lang="en-US" altLang="zh-CN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;</a:t>
              </a:r>
              <a:endParaRPr kumimoji="0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2" name="矩形 1"/>
          <p:cNvSpPr>
            <a:spLocks noChangeArrowheads="1"/>
          </p:cNvSpPr>
          <p:nvPr/>
        </p:nvSpPr>
        <p:spPr bwMode="auto">
          <a:xfrm>
            <a:off x="1341438" y="2203250"/>
            <a:ext cx="2054225" cy="801213"/>
          </a:xfrm>
          <a:prstGeom prst="rect">
            <a:avLst/>
          </a:prstGeom>
          <a:noFill/>
          <a:ln>
            <a:solidFill>
              <a:srgbClr val="FFFF00"/>
            </a:solidFill>
            <a:prstDash val="sysDot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4" name="直接箭头连接符 3"/>
          <p:cNvCxnSpPr>
            <a:cxnSpLocks noChangeShapeType="1"/>
          </p:cNvCxnSpPr>
          <p:nvPr/>
        </p:nvCxnSpPr>
        <p:spPr bwMode="auto">
          <a:xfrm>
            <a:off x="3395663" y="2671563"/>
            <a:ext cx="1810610" cy="1588"/>
          </a:xfrm>
          <a:prstGeom prst="straightConnector1">
            <a:avLst/>
          </a:prstGeom>
          <a:noFill/>
          <a:ln>
            <a:solidFill>
              <a:srgbClr val="FFFF00"/>
            </a:solidFill>
            <a:prstDash val="sysDot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3" name="TextBox 5"/>
          <p:cNvSpPr txBox="1"/>
          <p:nvPr/>
        </p:nvSpPr>
        <p:spPr>
          <a:xfrm>
            <a:off x="5332175" y="2487413"/>
            <a:ext cx="2493963" cy="369887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altLang="en-US" dirty="0">
                <a:latin typeface="+mn-ea"/>
                <a:ea typeface="+mn-ea"/>
              </a:rPr>
              <a:t>声明变量、为变量赋值</a:t>
            </a:r>
            <a:endParaRPr lang="zh-CN" altLang="en-US" dirty="0">
              <a:latin typeface="+mn-ea"/>
              <a:ea typeface="+mn-ea"/>
            </a:endParaRPr>
          </a:p>
        </p:txBody>
      </p:sp>
      <p:cxnSp>
        <p:nvCxnSpPr>
          <p:cNvPr id="14" name="直接箭头连接符 13"/>
          <p:cNvCxnSpPr>
            <a:cxnSpLocks noChangeShapeType="1"/>
          </p:cNvCxnSpPr>
          <p:nvPr/>
        </p:nvCxnSpPr>
        <p:spPr bwMode="auto">
          <a:xfrm>
            <a:off x="4703325" y="3218663"/>
            <a:ext cx="502948" cy="1588"/>
          </a:xfrm>
          <a:prstGeom prst="straightConnector1">
            <a:avLst/>
          </a:prstGeom>
          <a:noFill/>
          <a:ln>
            <a:solidFill>
              <a:srgbClr val="FFFF00"/>
            </a:solidFill>
            <a:prstDash val="sysDot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5" name="TextBox 5"/>
          <p:cNvSpPr txBox="1">
            <a:spLocks noChangeArrowheads="1"/>
          </p:cNvSpPr>
          <p:nvPr/>
        </p:nvSpPr>
        <p:spPr bwMode="auto">
          <a:xfrm>
            <a:off x="5355988" y="3074838"/>
            <a:ext cx="2954338" cy="369888"/>
          </a:xfrm>
          <a:prstGeom prst="rect">
            <a:avLst/>
          </a:prstGeom>
          <a:noFill/>
          <a:ln>
            <a:noFill/>
            <a:prstDash val="sysDot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声明变量的同时为变量赋值</a:t>
            </a:r>
            <a:endParaRPr kumimoji="0" lang="zh-CN" altLang="en-US" sz="1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18" name="矩形 17"/>
          <p:cNvSpPr>
            <a:spLocks noChangeArrowheads="1"/>
          </p:cNvSpPr>
          <p:nvPr/>
        </p:nvSpPr>
        <p:spPr bwMode="auto">
          <a:xfrm>
            <a:off x="1341438" y="3520738"/>
            <a:ext cx="2054225" cy="741363"/>
          </a:xfrm>
          <a:prstGeom prst="rect">
            <a:avLst/>
          </a:prstGeom>
          <a:noFill/>
          <a:ln>
            <a:solidFill>
              <a:srgbClr val="FFFF00"/>
            </a:solidFill>
            <a:prstDash val="sysDot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19" name="直接箭头连接符 18"/>
          <p:cNvCxnSpPr>
            <a:cxnSpLocks noChangeShapeType="1"/>
          </p:cNvCxnSpPr>
          <p:nvPr/>
        </p:nvCxnSpPr>
        <p:spPr bwMode="auto">
          <a:xfrm>
            <a:off x="3395663" y="3938125"/>
            <a:ext cx="1810610" cy="1588"/>
          </a:xfrm>
          <a:prstGeom prst="straightConnector1">
            <a:avLst/>
          </a:prstGeom>
          <a:noFill/>
          <a:ln>
            <a:solidFill>
              <a:srgbClr val="FFFF00"/>
            </a:solidFill>
            <a:prstDash val="sysDot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0" name="TextBox 5"/>
          <p:cNvSpPr txBox="1"/>
          <p:nvPr/>
        </p:nvSpPr>
        <p:spPr>
          <a:xfrm>
            <a:off x="5406788" y="3777725"/>
            <a:ext cx="3506787" cy="369888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altLang="en-US" dirty="0">
                <a:latin typeface="+mn-ea"/>
                <a:ea typeface="+mn-ea"/>
              </a:rPr>
              <a:t>省略</a:t>
            </a:r>
            <a:r>
              <a:rPr lang="en-US" altLang="zh-CN" dirty="0">
                <a:latin typeface="+mn-ea"/>
                <a:ea typeface="+mn-ea"/>
              </a:rPr>
              <a:t>var</a:t>
            </a:r>
            <a:r>
              <a:rPr lang="zh-CN" altLang="en-US" dirty="0">
                <a:latin typeface="+mn-ea"/>
                <a:ea typeface="+mn-ea"/>
              </a:rPr>
              <a:t>关键字，直接为变量赋值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512082" y="4833266"/>
            <a:ext cx="8413752" cy="14229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注意：</a:t>
            </a:r>
            <a:r>
              <a:rPr lang="en-US" altLang="zh-CN" sz="2000" dirty="0" smtClean="0">
                <a:latin typeface="+mn-ea"/>
                <a:ea typeface="+mn-ea"/>
              </a:rPr>
              <a:t>JavaScript</a:t>
            </a:r>
            <a:r>
              <a:rPr lang="zh-CN" altLang="en-US" sz="2000" dirty="0" smtClean="0">
                <a:latin typeface="+mn-ea"/>
                <a:ea typeface="+mn-ea"/>
              </a:rPr>
              <a:t>中变量虽然可以不事先声明，直接省略</a:t>
            </a:r>
            <a:r>
              <a:rPr lang="en-US" altLang="zh-CN" sz="2000" dirty="0" err="1" smtClean="0">
                <a:latin typeface="+mn-ea"/>
                <a:ea typeface="+mn-ea"/>
              </a:rPr>
              <a:t>var</a:t>
            </a:r>
            <a:r>
              <a:rPr lang="zh-CN" altLang="en-US" sz="2000" dirty="0" smtClean="0">
                <a:latin typeface="+mn-ea"/>
                <a:ea typeface="+mn-ea"/>
              </a:rPr>
              <a:t>关键字为变量赋值。但由于</a:t>
            </a:r>
            <a:r>
              <a:rPr lang="en-US" altLang="zh-CN" sz="2000" dirty="0" smtClean="0">
                <a:latin typeface="+mn-ea"/>
                <a:ea typeface="+mn-ea"/>
              </a:rPr>
              <a:t>JavaScript</a:t>
            </a:r>
            <a:r>
              <a:rPr lang="zh-CN" altLang="en-US" sz="2000" dirty="0" smtClean="0">
                <a:latin typeface="+mn-ea"/>
                <a:ea typeface="+mn-ea"/>
              </a:rPr>
              <a:t>采用的是动态编译，程序运行时不容易发现代码中的错误，所以推荐读者在使用变量前，要养成先声明的良好习惯。</a:t>
            </a:r>
            <a:endParaRPr lang="en-US" altLang="zh-CN" sz="2000" dirty="0" smtClean="0">
              <a:latin typeface="+mn-ea"/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1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1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" grpId="0" animBg="1"/>
      <p:bldP spid="13" grpId="0"/>
      <p:bldP spid="15" grpId="0"/>
      <p:bldP spid="18" grpId="0" animBg="1"/>
      <p:bldP spid="20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标题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 anchorCtr="0">
            <a:noAutofit/>
          </a:bodyPr>
          <a:lstStyle/>
          <a:p>
            <a:r>
              <a:rPr lang="en-US" altLang="zh-CN" b="1" dirty="0" smtClean="0"/>
              <a:t>1. </a:t>
            </a:r>
            <a:r>
              <a:rPr lang="zh-CN" altLang="en-US" b="1" dirty="0" smtClean="0"/>
              <a:t>常</a:t>
            </a:r>
            <a:r>
              <a:rPr lang="zh-CN" altLang="en-US" b="1" dirty="0"/>
              <a:t>量</a:t>
            </a:r>
            <a:endParaRPr lang="zh-CN" altLang="en-US" b="1" dirty="0"/>
          </a:p>
        </p:txBody>
      </p:sp>
      <p:sp>
        <p:nvSpPr>
          <p:cNvPr id="13" name="矩形 38"/>
          <p:cNvSpPr>
            <a:spLocks noChangeArrowheads="1"/>
          </p:cNvSpPr>
          <p:nvPr/>
        </p:nvSpPr>
        <p:spPr bwMode="auto">
          <a:xfrm>
            <a:off x="361950" y="1203325"/>
            <a:ext cx="587851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5</a:t>
            </a:r>
            <a:r>
              <a:rPr kumimoji="0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）定义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常量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61950" y="1626913"/>
            <a:ext cx="8402638" cy="3170099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常量</a:t>
            </a:r>
            <a:r>
              <a:rPr lang="zh-CN" altLang="en-US" sz="2000" dirty="0">
                <a:latin typeface="+mn-ea"/>
                <a:ea typeface="+mn-ea"/>
              </a:rPr>
              <a:t>：可以理解为在脚本运行过程中值始终不变的量。</a:t>
            </a:r>
            <a:endParaRPr lang="en-US" altLang="zh-CN" sz="2000" dirty="0">
              <a:latin typeface="+mn-ea"/>
              <a:ea typeface="+mn-ea"/>
            </a:endParaRPr>
          </a:p>
          <a:p>
            <a:pPr>
              <a:lnSpc>
                <a:spcPct val="200000"/>
              </a:lnSpc>
            </a:pP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特点</a:t>
            </a:r>
            <a:r>
              <a:rPr lang="zh-CN" altLang="en-US" sz="2000" dirty="0">
                <a:latin typeface="+mn-ea"/>
                <a:ea typeface="+mn-ea"/>
              </a:rPr>
              <a:t>：一旦被定义就不能被修改或重新定义。</a:t>
            </a:r>
            <a:endParaRPr lang="en-US" altLang="zh-CN" sz="2000" dirty="0">
              <a:latin typeface="+mn-ea"/>
              <a:ea typeface="+mn-ea"/>
            </a:endParaRPr>
          </a:p>
          <a:p>
            <a:pPr>
              <a:lnSpc>
                <a:spcPct val="200000"/>
              </a:lnSpc>
            </a:pP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语法：</a:t>
            </a:r>
            <a:r>
              <a:rPr lang="en-US" altLang="zh-CN" sz="2000" dirty="0" smtClean="0">
                <a:latin typeface="+mn-ea"/>
                <a:ea typeface="+mn-ea"/>
              </a:rPr>
              <a:t>ES6</a:t>
            </a:r>
            <a:r>
              <a:rPr lang="zh-CN" altLang="en-US" sz="2000" dirty="0" smtClean="0">
                <a:latin typeface="+mn-ea"/>
                <a:ea typeface="+mn-ea"/>
              </a:rPr>
              <a:t>中新增了</a:t>
            </a:r>
            <a:r>
              <a:rPr lang="en-US" altLang="zh-CN" sz="2000" dirty="0" smtClean="0">
                <a:latin typeface="+mn-ea"/>
                <a:ea typeface="+mn-ea"/>
              </a:rPr>
              <a:t>const</a:t>
            </a:r>
            <a:r>
              <a:rPr lang="zh-CN" altLang="en-US" sz="2000" dirty="0" smtClean="0">
                <a:latin typeface="+mn-ea"/>
                <a:ea typeface="+mn-ea"/>
              </a:rPr>
              <a:t>关键字，用于实现常量的定义。</a:t>
            </a:r>
            <a:endParaRPr lang="en-US" altLang="zh-CN" sz="2000" dirty="0" smtClean="0">
              <a:latin typeface="+mn-ea"/>
              <a:ea typeface="+mn-ea"/>
            </a:endParaRPr>
          </a:p>
          <a:p>
            <a:pPr>
              <a:lnSpc>
                <a:spcPct val="200000"/>
              </a:lnSpc>
            </a:pP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举例</a:t>
            </a:r>
            <a:r>
              <a:rPr lang="zh-CN" altLang="en-US" sz="2000" dirty="0">
                <a:latin typeface="+mn-ea"/>
                <a:ea typeface="+mn-ea"/>
              </a:rPr>
              <a:t>：</a:t>
            </a:r>
            <a:r>
              <a:rPr lang="zh-CN" altLang="zh-CN" sz="2000" dirty="0">
                <a:latin typeface="+mn-ea"/>
                <a:ea typeface="+mn-ea"/>
              </a:rPr>
              <a:t>数学中的圆周率π就是一个常量，其值就是固定且不能被改变的</a:t>
            </a:r>
            <a:r>
              <a:rPr lang="zh-CN" altLang="zh-CN" sz="2000" dirty="0" smtClean="0">
                <a:latin typeface="+mn-ea"/>
                <a:ea typeface="+mn-ea"/>
              </a:rPr>
              <a:t>。</a:t>
            </a:r>
            <a:endParaRPr lang="en-US" altLang="zh-CN" sz="2000" dirty="0" smtClean="0">
              <a:latin typeface="+mn-ea"/>
              <a:ea typeface="+mn-ea"/>
            </a:endParaRPr>
          </a:p>
          <a:p>
            <a:pPr>
              <a:lnSpc>
                <a:spcPct val="200000"/>
              </a:lnSpc>
            </a:pPr>
            <a:endParaRPr lang="zh-CN" altLang="zh-CN" sz="2000" dirty="0">
              <a:latin typeface="+mn-ea"/>
              <a:ea typeface="+mn-ea"/>
            </a:endParaRPr>
          </a:p>
        </p:txBody>
      </p:sp>
      <p:graphicFrame>
        <p:nvGraphicFramePr>
          <p:cNvPr id="20" name="表格 19"/>
          <p:cNvGraphicFramePr>
            <a:graphicFrameLocks noGrp="1"/>
          </p:cNvGraphicFramePr>
          <p:nvPr/>
        </p:nvGraphicFramePr>
        <p:xfrm>
          <a:off x="925167" y="4251366"/>
          <a:ext cx="7839710" cy="2057400"/>
        </p:xfrm>
        <a:graphic>
          <a:graphicData uri="http://schemas.openxmlformats.org/drawingml/2006/table">
            <a:tbl>
              <a:tblPr/>
              <a:tblGrid>
                <a:gridCol w="7839710"/>
              </a:tblGrid>
              <a:tr h="1959641">
                <a:tc>
                  <a:txBody>
                    <a:bodyPr/>
                    <a:lstStyle/>
                    <a:p>
                      <a:pPr lvl="0">
                        <a:lnSpc>
                          <a:spcPct val="150000"/>
                        </a:lnSpc>
                        <a:defRPr/>
                      </a:pPr>
                      <a:r>
                        <a:rPr lang="en-US" altLang="zh-CN" sz="1800" i="1" kern="0" dirty="0" err="1" smtClean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var</a:t>
                      </a:r>
                      <a:r>
                        <a:rPr lang="en-US" altLang="zh-CN" sz="1800" i="1" kern="0" dirty="0" smtClean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 r = 10,l;</a:t>
                      </a:r>
                      <a:endParaRPr lang="en-US" altLang="zh-CN" sz="1800" i="1" kern="0" dirty="0" smtClean="0"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  <a:p>
                      <a:pPr lvl="0">
                        <a:lnSpc>
                          <a:spcPct val="150000"/>
                        </a:lnSpc>
                        <a:defRPr/>
                      </a:pPr>
                      <a:r>
                        <a:rPr lang="en-US" altLang="zh-CN" sz="1800" i="1" kern="0" dirty="0" smtClean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const PI = 3.14;</a:t>
                      </a:r>
                      <a:endParaRPr lang="en-US" altLang="zh-CN" sz="1800" i="1" kern="0" dirty="0" smtClean="0"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  <a:p>
                      <a:pPr lvl="0">
                        <a:lnSpc>
                          <a:spcPct val="150000"/>
                        </a:lnSpc>
                        <a:defRPr/>
                      </a:pPr>
                      <a:r>
                        <a:rPr lang="en-US" altLang="zh-CN" sz="1800" i="1" kern="0" dirty="0" smtClean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l = 2 * PI * r;</a:t>
                      </a:r>
                      <a:endParaRPr lang="en-US" altLang="zh-CN" sz="1800" i="1" kern="0" dirty="0" smtClean="0"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  <a:p>
                      <a:pPr lvl="0">
                        <a:lnSpc>
                          <a:spcPct val="150000"/>
                        </a:lnSpc>
                        <a:defRPr/>
                      </a:pPr>
                      <a:r>
                        <a:rPr lang="en-US" altLang="zh-CN" sz="1800" i="1" kern="0" dirty="0" smtClean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// </a:t>
                      </a:r>
                      <a:r>
                        <a:rPr lang="zh-CN" altLang="en-US" sz="1800" i="1" kern="0" dirty="0" smtClean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输出结果：</a:t>
                      </a:r>
                      <a:r>
                        <a:rPr lang="en-US" altLang="zh-CN" sz="1800" i="1" kern="0" dirty="0" smtClean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l=62.8</a:t>
                      </a:r>
                      <a:endParaRPr lang="en-US" altLang="zh-CN" sz="1800" i="1" kern="0" dirty="0" smtClean="0"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  <a:p>
                      <a:pPr lvl="0">
                        <a:lnSpc>
                          <a:spcPct val="150000"/>
                        </a:lnSpc>
                        <a:defRPr/>
                      </a:pPr>
                      <a:r>
                        <a:rPr lang="en-US" altLang="zh-CN" sz="1800" i="1" kern="0" dirty="0" smtClean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console.log(‘</a:t>
                      </a:r>
                      <a:r>
                        <a:rPr lang="zh-CN" altLang="en-US" sz="1800" i="1" kern="0" dirty="0" smtClean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周长</a:t>
                      </a:r>
                      <a:r>
                        <a:rPr lang="en-US" altLang="zh-CN" sz="1800" i="1" kern="0" dirty="0" smtClean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=' +l );</a:t>
                      </a:r>
                      <a:endParaRPr lang="en-US" altLang="zh-CN" sz="1800" i="1" kern="0" dirty="0"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34993" marR="34993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标题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 anchorCtr="0">
            <a:noAutofit/>
          </a:bodyPr>
          <a:lstStyle/>
          <a:p>
            <a:r>
              <a:rPr lang="en-US" altLang="zh-CN" b="1" dirty="0"/>
              <a:t>2</a:t>
            </a:r>
            <a:r>
              <a:rPr lang="en-US" altLang="zh-CN" b="1" dirty="0" smtClean="0"/>
              <a:t>. </a:t>
            </a:r>
            <a:r>
              <a:rPr lang="zh-CN" altLang="en-US" b="1" dirty="0"/>
              <a:t>数据类型</a:t>
            </a:r>
            <a:endParaRPr lang="zh-CN" altLang="en-US" b="1" dirty="0"/>
          </a:p>
        </p:txBody>
      </p:sp>
      <p:sp>
        <p:nvSpPr>
          <p:cNvPr id="12" name="矩形 38"/>
          <p:cNvSpPr>
            <a:spLocks noChangeArrowheads="1"/>
          </p:cNvSpPr>
          <p:nvPr/>
        </p:nvSpPr>
        <p:spPr bwMode="auto">
          <a:xfrm>
            <a:off x="250825" y="1273175"/>
            <a:ext cx="84296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457200" marR="0" lvl="0" indent="-4572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defRPr/>
            </a:pPr>
            <a:r>
              <a:rPr kumimoji="0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数据类型分类</a:t>
            </a:r>
            <a:endParaRPr kumimoji="0" lang="en-US" altLang="zh-CN" sz="2000" b="1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9700" name="Rectangle 2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28575">
            <a:noFill/>
          </a:ln>
        </p:spPr>
        <p:txBody>
          <a:bodyPr wrap="none" anchor="ctr" anchorCtr="0">
            <a:spAutoFit/>
          </a:bodyPr>
          <a:lstStyle/>
          <a:p>
            <a:endParaRPr lang="zh-CN" altLang="en-US" dirty="0">
              <a:latin typeface="Arial" panose="020B0604020202020204" pitchFamily="34" charset="0"/>
            </a:endParaRPr>
          </a:p>
        </p:txBody>
      </p:sp>
      <p:graphicFrame>
        <p:nvGraphicFramePr>
          <p:cNvPr id="3" name="对象 2"/>
          <p:cNvGraphicFramePr/>
          <p:nvPr/>
        </p:nvGraphicFramePr>
        <p:xfrm>
          <a:off x="1646238" y="1673225"/>
          <a:ext cx="5438775" cy="2678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r:id="rId1" imgW="12649200" imgH="6248400" progId="Visio.Drawing.11">
                  <p:embed/>
                </p:oleObj>
              </mc:Choice>
              <mc:Fallback>
                <p:oleObj name="" r:id="rId1" imgW="12649200" imgH="6248400" progId="Visio.Drawing.11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646238" y="1673225"/>
                        <a:ext cx="5438775" cy="267811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矩形 6"/>
          <p:cNvSpPr/>
          <p:nvPr/>
        </p:nvSpPr>
        <p:spPr>
          <a:xfrm>
            <a:off x="1061482" y="4583875"/>
            <a:ext cx="7618968" cy="1422954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注意</a:t>
            </a:r>
            <a:r>
              <a:rPr lang="zh-CN" altLang="en-US" sz="2000" dirty="0" smtClean="0">
                <a:latin typeface="+mn-ea"/>
                <a:ea typeface="+mn-ea"/>
              </a:rPr>
              <a:t>：在使用或赋值时根据设置的具体内容再确其对应的类型。但每一种计算机语言都有自己所支持的数据类型，</a:t>
            </a:r>
            <a:r>
              <a:rPr lang="en-US" altLang="zh-CN" sz="2000" dirty="0" smtClean="0">
                <a:latin typeface="+mn-ea"/>
                <a:ea typeface="+mn-ea"/>
              </a:rPr>
              <a:t>JavaScript</a:t>
            </a:r>
            <a:r>
              <a:rPr lang="zh-CN" altLang="en-US" sz="2000" dirty="0" smtClean="0">
                <a:latin typeface="+mn-ea"/>
                <a:ea typeface="+mn-ea"/>
              </a:rPr>
              <a:t>也不例外。</a:t>
            </a:r>
            <a:endParaRPr lang="en-US" altLang="zh-CN" sz="2000" dirty="0">
              <a:latin typeface="+mn-ea"/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126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126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6" grpId="0"/>
      <p:bldP spid="12" grpId="0"/>
      <p:bldP spid="7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标题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 anchorCtr="0">
            <a:noAutofit/>
          </a:bodyPr>
          <a:lstStyle/>
          <a:p>
            <a:r>
              <a:rPr lang="en-US" altLang="zh-CN" b="1" dirty="0"/>
              <a:t>2</a:t>
            </a:r>
            <a:r>
              <a:rPr lang="en-US" altLang="zh-CN" b="1" dirty="0" smtClean="0"/>
              <a:t>. </a:t>
            </a:r>
            <a:r>
              <a:rPr lang="zh-CN" altLang="en-US" b="1" dirty="0"/>
              <a:t>数据类型</a:t>
            </a:r>
            <a:endParaRPr lang="zh-CN" altLang="en-US" b="1" dirty="0"/>
          </a:p>
        </p:txBody>
      </p:sp>
      <p:sp>
        <p:nvSpPr>
          <p:cNvPr id="12" name="矩形 38"/>
          <p:cNvSpPr>
            <a:spLocks noChangeArrowheads="1"/>
          </p:cNvSpPr>
          <p:nvPr/>
        </p:nvSpPr>
        <p:spPr bwMode="auto">
          <a:xfrm>
            <a:off x="250825" y="1273175"/>
            <a:ext cx="84296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457200" marR="0" lvl="0" indent="-4572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defRPr/>
            </a:pPr>
            <a:r>
              <a:rPr kumimoji="0" lang="en-US" altLang="zh-CN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</a:t>
            </a:r>
            <a:r>
              <a:rPr kumimoji="0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）布尔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型</a:t>
            </a:r>
            <a:endParaRPr kumimoji="0" lang="en-US" altLang="zh-CN" sz="2000" b="1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矩形 1"/>
          <p:cNvSpPr/>
          <p:nvPr/>
        </p:nvSpPr>
        <p:spPr>
          <a:xfrm>
            <a:off x="593766" y="1804193"/>
            <a:ext cx="7754587" cy="707886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-457200" eaLnBrk="1" hangingPunct="1">
              <a:lnSpc>
                <a:spcPct val="200000"/>
              </a:lnSpc>
            </a:pPr>
            <a:r>
              <a:rPr lang="zh-CN" altLang="en-US" sz="2000" dirty="0">
                <a:latin typeface="+mn-ea"/>
                <a:ea typeface="+mn-ea"/>
              </a:rPr>
              <a:t>布尔型是</a:t>
            </a:r>
            <a:r>
              <a:rPr lang="en-US" altLang="zh-CN" sz="2000" dirty="0">
                <a:latin typeface="+mn-ea"/>
                <a:ea typeface="+mn-ea"/>
              </a:rPr>
              <a:t>JavaScript</a:t>
            </a:r>
            <a:r>
              <a:rPr lang="zh-CN" altLang="en-US" sz="2000" dirty="0">
                <a:latin typeface="+mn-ea"/>
                <a:ea typeface="+mn-ea"/>
              </a:rPr>
              <a:t>中较常用的数据类型之一，通常用于逻辑判断。</a:t>
            </a:r>
            <a:endParaRPr lang="zh-CN" altLang="en-US" sz="2000" dirty="0">
              <a:latin typeface="+mn-ea"/>
              <a:ea typeface="+mn-ea"/>
            </a:endParaRPr>
          </a:p>
        </p:txBody>
      </p:sp>
      <p:sp>
        <p:nvSpPr>
          <p:cNvPr id="6" name="矩形 1"/>
          <p:cNvSpPr/>
          <p:nvPr/>
        </p:nvSpPr>
        <p:spPr>
          <a:xfrm>
            <a:off x="593766" y="2512079"/>
            <a:ext cx="7540831" cy="961289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-457200" eaLnBrk="1" hangingPunct="1">
              <a:lnSpc>
                <a:spcPct val="150000"/>
              </a:lnSpc>
            </a:pPr>
            <a:r>
              <a:rPr lang="zh-CN" altLang="en-US" sz="2000" dirty="0">
                <a:solidFill>
                  <a:srgbClr val="000000"/>
                </a:solidFill>
                <a:latin typeface="+mn-ea"/>
                <a:ea typeface="+mn-ea"/>
              </a:rPr>
              <a:t>表示事物的“真”和“假”，严格遵循大小写，因此</a:t>
            </a:r>
            <a:r>
              <a:rPr lang="en-US" altLang="zh-CN" sz="2000" dirty="0">
                <a:solidFill>
                  <a:srgbClr val="000000"/>
                </a:solidFill>
                <a:latin typeface="+mn-ea"/>
                <a:ea typeface="+mn-ea"/>
              </a:rPr>
              <a:t>true</a:t>
            </a:r>
            <a:r>
              <a:rPr lang="zh-CN" altLang="en-US" sz="2000" dirty="0">
                <a:solidFill>
                  <a:srgbClr val="000000"/>
                </a:solidFill>
                <a:latin typeface="+mn-ea"/>
                <a:ea typeface="+mn-ea"/>
              </a:rPr>
              <a:t>和</a:t>
            </a:r>
            <a:r>
              <a:rPr lang="en-US" altLang="zh-CN" sz="2000" dirty="0">
                <a:solidFill>
                  <a:srgbClr val="000000"/>
                </a:solidFill>
                <a:latin typeface="+mn-ea"/>
                <a:ea typeface="+mn-ea"/>
              </a:rPr>
              <a:t>false</a:t>
            </a:r>
            <a:r>
              <a:rPr lang="zh-CN" altLang="en-US" sz="2000" dirty="0">
                <a:solidFill>
                  <a:srgbClr val="000000"/>
                </a:solidFill>
                <a:latin typeface="+mn-ea"/>
                <a:ea typeface="+mn-ea"/>
              </a:rPr>
              <a:t>值只有全部为小写时才表示布尔型。</a:t>
            </a:r>
            <a:endParaRPr lang="zh-CN" altLang="en-US" sz="2000" dirty="0">
              <a:solidFill>
                <a:srgbClr val="000000"/>
              </a:solidFill>
              <a:latin typeface="+mn-ea"/>
              <a:ea typeface="+mn-ea"/>
            </a:endParaRPr>
          </a:p>
        </p:txBody>
      </p:sp>
      <p:graphicFrame>
        <p:nvGraphicFramePr>
          <p:cNvPr id="13" name="表格 12"/>
          <p:cNvGraphicFramePr>
            <a:graphicFrameLocks noGrp="1"/>
          </p:cNvGraphicFramePr>
          <p:nvPr/>
        </p:nvGraphicFramePr>
        <p:xfrm>
          <a:off x="652686" y="4061361"/>
          <a:ext cx="7730836" cy="1077686"/>
        </p:xfrm>
        <a:graphic>
          <a:graphicData uri="http://schemas.openxmlformats.org/drawingml/2006/table">
            <a:tbl>
              <a:tblPr/>
              <a:tblGrid>
                <a:gridCol w="7730836"/>
              </a:tblGrid>
              <a:tr h="1077686">
                <a:tc>
                  <a:txBody>
                    <a:bodyPr/>
                    <a:lstStyle/>
                    <a:p>
                      <a:pPr marL="0" marR="0" lvl="0" indent="0" algn="l" defTabSz="12192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800" i="1" kern="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var</a:t>
                      </a:r>
                      <a:r>
                        <a:rPr lang="en-US" altLang="zh-CN" sz="1800" i="1" kern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  flag=true;</a:t>
                      </a:r>
                      <a:endParaRPr lang="en-US" altLang="zh-CN" sz="1800" i="1" kern="0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12192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800" i="1" kern="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var</a:t>
                      </a:r>
                      <a:r>
                        <a:rPr lang="en-US" altLang="zh-CN" sz="1800" i="1" kern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  </a:t>
                      </a:r>
                      <a:r>
                        <a:rPr lang="en-US" altLang="zh-CN" sz="1800" i="1" kern="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isFull</a:t>
                      </a:r>
                      <a:r>
                        <a:rPr lang="en-US" altLang="zh-CN" sz="1800" i="1" kern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=false;</a:t>
                      </a:r>
                      <a:endParaRPr lang="en-US" altLang="zh-CN" sz="1800" i="1" kern="0" noProof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34993" marR="34993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5" grpId="0"/>
      <p:bldP spid="6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标题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 anchorCtr="0">
            <a:noAutofit/>
          </a:bodyPr>
          <a:lstStyle/>
          <a:p>
            <a:r>
              <a:rPr lang="en-US" altLang="zh-CN" b="1" dirty="0"/>
              <a:t>2</a:t>
            </a:r>
            <a:r>
              <a:rPr lang="en-US" altLang="zh-CN" b="1" dirty="0" smtClean="0"/>
              <a:t>. </a:t>
            </a:r>
            <a:r>
              <a:rPr lang="zh-CN" altLang="en-US" b="1" dirty="0"/>
              <a:t>数据类型</a:t>
            </a:r>
            <a:endParaRPr lang="zh-CN" altLang="en-US" b="1" dirty="0"/>
          </a:p>
        </p:txBody>
      </p:sp>
      <p:sp>
        <p:nvSpPr>
          <p:cNvPr id="12" name="矩形 38"/>
          <p:cNvSpPr>
            <a:spLocks noChangeArrowheads="1"/>
          </p:cNvSpPr>
          <p:nvPr/>
        </p:nvSpPr>
        <p:spPr bwMode="auto">
          <a:xfrm>
            <a:off x="250825" y="1273175"/>
            <a:ext cx="84296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457200" marR="0" lvl="0" indent="-4572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defRPr/>
            </a:pPr>
            <a:r>
              <a:rPr kumimoji="0" lang="en-US" altLang="zh-CN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2)</a:t>
            </a:r>
            <a:r>
              <a:rPr kumimoji="0" lang="en-US" altLang="zh-CN" sz="2000" b="1" i="0" u="none" strike="noStrike" kern="1200" cap="none" spc="0" normalizeH="0" noProof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数值型</a:t>
            </a:r>
            <a:endParaRPr kumimoji="0" lang="en-US" altLang="zh-CN" sz="2000" b="1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矩形 8"/>
          <p:cNvSpPr>
            <a:spLocks noChangeArrowheads="1"/>
          </p:cNvSpPr>
          <p:nvPr/>
        </p:nvSpPr>
        <p:spPr bwMode="auto">
          <a:xfrm>
            <a:off x="361950" y="1673225"/>
            <a:ext cx="8402638" cy="615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JavaScript</a:t>
            </a: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中的数值型并不区分整数和浮点数，所有数字都是数值型。</a:t>
            </a:r>
            <a:endParaRPr kumimoji="0" lang="en-US" altLang="zh-CN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graphicFrame>
        <p:nvGraphicFramePr>
          <p:cNvPr id="8" name="表格 7"/>
          <p:cNvGraphicFramePr>
            <a:graphicFrameLocks noGrp="1"/>
          </p:cNvGraphicFramePr>
          <p:nvPr/>
        </p:nvGraphicFramePr>
        <p:xfrm>
          <a:off x="889541" y="2575116"/>
          <a:ext cx="7494270" cy="2057400"/>
        </p:xfrm>
        <a:graphic>
          <a:graphicData uri="http://schemas.openxmlformats.org/drawingml/2006/table">
            <a:tbl>
              <a:tblPr/>
              <a:tblGrid>
                <a:gridCol w="7494270"/>
              </a:tblGrid>
              <a:tr h="1077686">
                <a:tc>
                  <a:txBody>
                    <a:bodyPr/>
                    <a:lstStyle/>
                    <a:p>
                      <a:pPr marL="0" lvl="0" indent="0">
                        <a:lnSpc>
                          <a:spcPct val="150000"/>
                        </a:lnSpc>
                        <a:defRPr/>
                      </a:pPr>
                      <a:r>
                        <a:rPr lang="en-US" altLang="zh-CN" sz="1800" i="1" kern="0" dirty="0" err="1" smtClean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var</a:t>
                      </a:r>
                      <a:r>
                        <a:rPr lang="en-US" altLang="zh-CN" sz="1800" i="1" kern="0" dirty="0" smtClean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 num1 = 23;</a:t>
                      </a:r>
                      <a:r>
                        <a:rPr lang="en-US" altLang="zh-CN" sz="1800" i="1" kern="0" baseline="0" dirty="0" smtClean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                      </a:t>
                      </a:r>
                      <a:r>
                        <a:rPr lang="en-US" altLang="zh-CN" sz="1800" i="1" kern="0" dirty="0" smtClean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 // </a:t>
                      </a:r>
                      <a:r>
                        <a:rPr lang="zh-CN" altLang="en-US" sz="1800" i="1" kern="0" dirty="0" smtClean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整数格式</a:t>
                      </a:r>
                      <a:endParaRPr lang="zh-CN" altLang="en-US" sz="1800" i="1" kern="0" dirty="0" smtClean="0"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  <a:p>
                      <a:pPr marL="0" lvl="0" indent="0">
                        <a:lnSpc>
                          <a:spcPct val="150000"/>
                        </a:lnSpc>
                        <a:defRPr/>
                      </a:pPr>
                      <a:r>
                        <a:rPr lang="en-US" altLang="zh-CN" sz="1800" i="1" kern="0" dirty="0" err="1" smtClean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var</a:t>
                      </a:r>
                      <a:r>
                        <a:rPr lang="en-US" altLang="zh-CN" sz="1800" i="1" kern="0" dirty="0" smtClean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 num2 = -5.12;	      // </a:t>
                      </a:r>
                      <a:r>
                        <a:rPr lang="zh-CN" altLang="en-US" sz="1800" i="1" kern="0" dirty="0" smtClean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浮点数格式</a:t>
                      </a:r>
                      <a:endParaRPr kumimoji="0" lang="en-US" altLang="zh-CN" sz="1800" i="1" u="none" strike="noStrike" kern="0" cap="none" spc="0" normalizeH="0" baseline="0" noProof="0" dirty="0" smtClean="0">
                        <a:ln>
                          <a:noFill/>
                        </a:ln>
                        <a:effectLst/>
                        <a:uLnTx/>
                        <a:uFillTx/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800" i="1" u="none" strike="noStrike" kern="0" cap="none" spc="0" normalizeH="0" baseline="0" noProof="0" dirty="0" err="1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var</a:t>
                      </a:r>
                      <a:r>
                        <a:rPr kumimoji="0" lang="en-US" altLang="zh-CN" sz="1800" i="1" u="none" strike="noStrike" kern="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 num3 = 016;		 // </a:t>
                      </a:r>
                      <a:r>
                        <a:rPr kumimoji="0" lang="zh-CN" altLang="en-US" sz="1800" i="1" u="none" strike="noStrike" kern="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八进制数表示的</a:t>
                      </a:r>
                      <a:r>
                        <a:rPr kumimoji="0" lang="en-US" altLang="zh-CN" sz="1800" i="1" u="none" strike="noStrike" kern="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14</a:t>
                      </a:r>
                      <a:endParaRPr kumimoji="0" lang="en-US" altLang="zh-CN" sz="1800" i="1" u="none" strike="noStrike" kern="0" cap="none" spc="0" normalizeH="0" baseline="0" noProof="0" dirty="0" smtClean="0">
                        <a:ln>
                          <a:noFill/>
                        </a:ln>
                        <a:effectLst/>
                        <a:uLnTx/>
                        <a:uFillTx/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800" i="1" u="none" strike="noStrike" kern="0" cap="none" spc="0" normalizeH="0" baseline="0" noProof="0" dirty="0" err="1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var</a:t>
                      </a:r>
                      <a:r>
                        <a:rPr kumimoji="0" lang="en-US" altLang="zh-CN" sz="1800" i="1" u="none" strike="noStrike" kern="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 num4 = 0x1f;		 // </a:t>
                      </a:r>
                      <a:r>
                        <a:rPr kumimoji="0" lang="zh-CN" altLang="en-US" sz="1800" i="1" u="none" strike="noStrike" kern="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十六进制数表示的</a:t>
                      </a:r>
                      <a:r>
                        <a:rPr kumimoji="0" lang="en-US" altLang="zh-CN" sz="1800" i="1" u="none" strike="noStrike" kern="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31</a:t>
                      </a:r>
                      <a:endParaRPr kumimoji="0" lang="en-US" altLang="zh-CN" sz="1800" i="1" u="none" strike="noStrike" kern="0" cap="none" spc="0" normalizeH="0" baseline="0" noProof="0" dirty="0" smtClean="0">
                        <a:ln>
                          <a:noFill/>
                        </a:ln>
                        <a:effectLst/>
                        <a:uLnTx/>
                        <a:uFillTx/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800" i="1" u="none" strike="noStrike" kern="0" cap="none" spc="0" normalizeH="0" baseline="0" noProof="0" dirty="0" err="1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var</a:t>
                      </a:r>
                      <a:r>
                        <a:rPr kumimoji="0" lang="en-US" altLang="zh-CN" sz="1800" i="1" u="none" strike="noStrike" kern="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 num5 = </a:t>
                      </a:r>
                      <a:r>
                        <a:rPr lang="en-US" altLang="zh-CN" sz="1800" i="1" kern="0" dirty="0" smtClean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1.2</a:t>
                      </a:r>
                      <a:r>
                        <a:rPr kumimoji="0" lang="en-US" altLang="zh-CN" sz="1800" i="1" u="none" strike="noStrike" kern="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E3;	                 // </a:t>
                      </a:r>
                      <a:r>
                        <a:rPr kumimoji="0" lang="zh-CN" altLang="en-US" sz="1800" i="1" u="none" strike="noStrike" kern="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科学计数法格式</a:t>
                      </a:r>
                      <a:r>
                        <a:rPr lang="en-US" altLang="zh-CN" sz="1800" i="1" kern="0" dirty="0" smtClean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1.2</a:t>
                      </a:r>
                      <a:r>
                        <a:rPr kumimoji="0" lang="en-US" altLang="zh-CN" sz="1800" i="1" u="none" strike="noStrike" kern="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*10</a:t>
                      </a:r>
                      <a:r>
                        <a:rPr lang="en-US" altLang="zh-CN" sz="1800" i="1" kern="0" baseline="30000" dirty="0" smtClean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3</a:t>
                      </a:r>
                      <a:endParaRPr kumimoji="0" lang="en-US" altLang="zh-CN" sz="1800" i="1" u="none" strike="noStrike" kern="0" cap="none" spc="0" normalizeH="0" baseline="30000" noProof="0" dirty="0">
                        <a:ln>
                          <a:noFill/>
                        </a:ln>
                        <a:effectLst/>
                        <a:uLnTx/>
                        <a:uFillTx/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34993" marR="34993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0" name="矩形 9"/>
          <p:cNvSpPr/>
          <p:nvPr/>
        </p:nvSpPr>
        <p:spPr>
          <a:xfrm>
            <a:off x="652686" y="4773882"/>
            <a:ext cx="8491314" cy="132207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注意</a:t>
            </a:r>
            <a:r>
              <a:rPr lang="zh-CN" altLang="en-US" sz="2000" dirty="0" smtClean="0">
                <a:latin typeface="+mn-ea"/>
                <a:ea typeface="+mn-ea"/>
              </a:rPr>
              <a:t>：</a:t>
            </a:r>
            <a:r>
              <a:rPr lang="zh-CN" altLang="en-US" sz="2000" dirty="0" smtClean="0"/>
              <a:t>数值型中有一个特殊值</a:t>
            </a:r>
            <a:r>
              <a:rPr lang="en-US" altLang="zh-CN" sz="2000" dirty="0" err="1" smtClean="0"/>
              <a:t>NaN</a:t>
            </a:r>
            <a:r>
              <a:rPr lang="zh-CN" altLang="en-US" sz="2000" dirty="0" smtClean="0"/>
              <a:t>，表示非数字（</a:t>
            </a:r>
            <a:r>
              <a:rPr lang="en-US" altLang="zh-CN" sz="2000" dirty="0" smtClean="0"/>
              <a:t>Not a Number</a:t>
            </a:r>
            <a:r>
              <a:rPr lang="zh-CN" altLang="en-US" sz="2000" dirty="0" smtClean="0"/>
              <a:t>）。可用于表示某个数据是否属于数值型。</a:t>
            </a:r>
            <a:endParaRPr lang="en-US" altLang="zh-CN" sz="20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9" grpId="0" build="p"/>
      <p:bldP spid="10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标题 1"/>
          <p:cNvSpPr>
            <a:spLocks noGrp="1"/>
          </p:cNvSpPr>
          <p:nvPr>
            <p:ph type="title"/>
          </p:nvPr>
        </p:nvSpPr>
        <p:spPr>
          <a:xfrm>
            <a:off x="889000" y="260350"/>
            <a:ext cx="5373370" cy="527685"/>
          </a:xfrm>
          <a:noFill/>
          <a:ln>
            <a:noFill/>
          </a:ln>
        </p:spPr>
        <p:txBody>
          <a:bodyPr anchor="ctr" anchorCtr="0"/>
          <a:lstStyle/>
          <a:p>
            <a:pPr algn="l"/>
            <a:r>
              <a:rPr lang="en-US" altLang="zh-CN" b="1" dirty="0"/>
              <a:t>1</a:t>
            </a:r>
            <a:r>
              <a:rPr lang="en-US" altLang="zh-CN" b="1" dirty="0" smtClean="0"/>
              <a:t>. </a:t>
            </a:r>
            <a:r>
              <a:rPr lang="zh-CN" altLang="en-US" b="1" dirty="0" smtClean="0"/>
              <a:t>JavaScript的历史与现状</a:t>
            </a:r>
            <a:endParaRPr lang="zh-CN" altLang="en-US" b="1" dirty="0"/>
          </a:p>
        </p:txBody>
      </p:sp>
      <p:sp>
        <p:nvSpPr>
          <p:cNvPr id="12" name="矩形 38"/>
          <p:cNvSpPr>
            <a:spLocks noChangeArrowheads="1"/>
          </p:cNvSpPr>
          <p:nvPr/>
        </p:nvSpPr>
        <p:spPr bwMode="auto">
          <a:xfrm>
            <a:off x="250825" y="1273175"/>
            <a:ext cx="8429625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457200" marR="0" lvl="0" indent="-4572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defRPr/>
            </a:pPr>
            <a:r>
              <a:rPr kumimoji="0" lang="en-US" altLang="zh-CN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</a:t>
            </a:r>
            <a:r>
              <a:rPr kumimoji="0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）什么是</a:t>
            </a:r>
            <a:r>
              <a:rPr kumimoji="0" lang="en-US" altLang="zh-CN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JavaScript</a:t>
            </a:r>
            <a:endParaRPr kumimoji="0" lang="en-US" altLang="zh-CN" sz="2000" b="1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1269" name="矩形 13"/>
          <p:cNvSpPr/>
          <p:nvPr/>
        </p:nvSpPr>
        <p:spPr>
          <a:xfrm>
            <a:off x="361950" y="1948180"/>
            <a:ext cx="8598535" cy="249174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</a:t>
            </a:r>
            <a:r>
              <a:rPr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JavaScript 是目前 Web 应用程序开发者使用最为广泛的客户端脚本编程语言，它不仅可用来开发交互式的 Web 页面，更重要的是它将 HTML、XML 和 Java applet、flash 等功能强大的 Web 对象有机结合起来，使开发人员能快捷生成 Internet 或 Intranet 上使用的分布式应用程序。</a:t>
            </a:r>
            <a:endParaRPr dirty="0">
              <a:latin typeface="Arial" panose="020B0604020202020204" pitchFamily="34" charset="0"/>
            </a:endParaRPr>
          </a:p>
          <a:p>
            <a:pPr>
              <a:lnSpc>
                <a:spcPct val="200000"/>
              </a:lnSpc>
            </a:pPr>
            <a:endParaRPr lang="en-US" altLang="zh-CN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126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126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12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6" grpId="0"/>
      <p:bldP spid="12" grpId="0"/>
      <p:bldP spid="11269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标题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 anchorCtr="0">
            <a:noAutofit/>
          </a:bodyPr>
          <a:lstStyle/>
          <a:p>
            <a:r>
              <a:rPr lang="en-US" altLang="zh-CN" b="1" dirty="0"/>
              <a:t>2</a:t>
            </a:r>
            <a:r>
              <a:rPr lang="en-US" altLang="zh-CN" b="1" dirty="0" smtClean="0"/>
              <a:t>. </a:t>
            </a:r>
            <a:r>
              <a:rPr lang="zh-CN" altLang="en-US" b="1" dirty="0"/>
              <a:t>数据类型</a:t>
            </a:r>
            <a:endParaRPr lang="zh-CN" altLang="en-US" b="1" dirty="0"/>
          </a:p>
        </p:txBody>
      </p:sp>
      <p:sp>
        <p:nvSpPr>
          <p:cNvPr id="12" name="矩形 38"/>
          <p:cNvSpPr>
            <a:spLocks noChangeArrowheads="1"/>
          </p:cNvSpPr>
          <p:nvPr/>
        </p:nvSpPr>
        <p:spPr bwMode="auto">
          <a:xfrm>
            <a:off x="250825" y="1273175"/>
            <a:ext cx="84296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457200" marR="0" lvl="0" indent="-4572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defRPr/>
            </a:pPr>
            <a:r>
              <a:rPr kumimoji="0" lang="en-US" altLang="zh-CN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3</a:t>
            </a:r>
            <a:r>
              <a:rPr kumimoji="0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）字符型</a:t>
            </a:r>
            <a:endParaRPr kumimoji="0" lang="en-US" altLang="zh-CN" sz="2000" b="1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361950" y="1673225"/>
            <a:ext cx="8402638" cy="188461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字符型</a:t>
            </a:r>
            <a:r>
              <a:rPr lang="zh-CN" altLang="en-US" sz="2000" dirty="0">
                <a:latin typeface="+mn-ea"/>
                <a:ea typeface="+mn-ea"/>
              </a:rPr>
              <a:t>（</a:t>
            </a:r>
            <a:r>
              <a:rPr lang="en-US" altLang="zh-CN" sz="2000" dirty="0">
                <a:latin typeface="+mn-ea"/>
                <a:ea typeface="+mn-ea"/>
              </a:rPr>
              <a:t>String</a:t>
            </a:r>
            <a:r>
              <a:rPr lang="zh-CN" altLang="en-US" sz="2000" dirty="0">
                <a:latin typeface="+mn-ea"/>
                <a:ea typeface="+mn-ea"/>
              </a:rPr>
              <a:t>）是由</a:t>
            </a:r>
            <a:r>
              <a:rPr lang="en-US" altLang="zh-CN" sz="2000" dirty="0">
                <a:latin typeface="+mn-ea"/>
                <a:ea typeface="+mn-ea"/>
              </a:rPr>
              <a:t>Unicode</a:t>
            </a:r>
            <a:r>
              <a:rPr lang="zh-CN" altLang="en-US" sz="2000" dirty="0">
                <a:latin typeface="+mn-ea"/>
                <a:ea typeface="+mn-ea"/>
              </a:rPr>
              <a:t>字符、数字等组成的字符序列，这个字符序列我们一般将其称为字符串。</a:t>
            </a:r>
            <a:endParaRPr lang="en-US" altLang="zh-CN" sz="2000" dirty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作用</a:t>
            </a:r>
            <a:r>
              <a:rPr lang="zh-CN" altLang="en-US" sz="2000" dirty="0">
                <a:latin typeface="+mn-ea"/>
                <a:ea typeface="+mn-ea"/>
              </a:rPr>
              <a:t>：表示文本的数据类型。</a:t>
            </a:r>
            <a:endParaRPr lang="en-US" altLang="zh-CN" sz="2000" dirty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语法</a:t>
            </a:r>
            <a:r>
              <a:rPr lang="zh-CN" altLang="en-US" sz="2000" dirty="0">
                <a:latin typeface="+mn-ea"/>
                <a:ea typeface="+mn-ea"/>
              </a:rPr>
              <a:t>：程序中的字符型数据包含在单引号（</a:t>
            </a:r>
            <a:r>
              <a:rPr lang="en-US" altLang="zh-CN" sz="2000" dirty="0">
                <a:latin typeface="+mn-ea"/>
                <a:ea typeface="+mn-ea"/>
              </a:rPr>
              <a:t>"</a:t>
            </a:r>
            <a:r>
              <a:rPr lang="zh-CN" altLang="en-US" sz="2000" dirty="0">
                <a:latin typeface="+mn-ea"/>
                <a:ea typeface="+mn-ea"/>
              </a:rPr>
              <a:t>）或双引号（</a:t>
            </a:r>
            <a:r>
              <a:rPr lang="en-US" altLang="zh-CN" sz="2000" dirty="0">
                <a:latin typeface="+mn-ea"/>
                <a:ea typeface="+mn-ea"/>
              </a:rPr>
              <a:t>""</a:t>
            </a:r>
            <a:r>
              <a:rPr lang="zh-CN" altLang="en-US" sz="2000" dirty="0">
                <a:latin typeface="+mn-ea"/>
                <a:ea typeface="+mn-ea"/>
              </a:rPr>
              <a:t>）。</a:t>
            </a:r>
            <a:endParaRPr lang="zh-CN" altLang="en-US" sz="2000" dirty="0">
              <a:latin typeface="+mn-ea"/>
              <a:ea typeface="+mn-ea"/>
            </a:endParaRPr>
          </a:p>
        </p:txBody>
      </p:sp>
      <p:graphicFrame>
        <p:nvGraphicFramePr>
          <p:cNvPr id="5" name="表格 4"/>
          <p:cNvGraphicFramePr>
            <a:graphicFrameLocks noGrp="1"/>
          </p:cNvGraphicFramePr>
          <p:nvPr/>
        </p:nvGraphicFramePr>
        <p:xfrm>
          <a:off x="652686" y="4085270"/>
          <a:ext cx="7730836" cy="2008759"/>
        </p:xfrm>
        <a:graphic>
          <a:graphicData uri="http://schemas.openxmlformats.org/drawingml/2006/table">
            <a:tbl>
              <a:tblPr/>
              <a:tblGrid>
                <a:gridCol w="7730836"/>
              </a:tblGrid>
              <a:tr h="107768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800" b="0" i="1" kern="0" noProof="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var</a:t>
                      </a:r>
                      <a:r>
                        <a:rPr lang="en-US" altLang="zh-CN" sz="1800" b="0" i="1" kern="0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name = </a:t>
                      </a:r>
                      <a:r>
                        <a:rPr lang="en-US" altLang="zh-CN" sz="1800" i="1" kern="0" noProof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'</a:t>
                      </a:r>
                      <a:r>
                        <a:rPr lang="en-US" altLang="zh-CN" sz="1800" b="0" i="1" kern="0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tom';		      // </a:t>
                      </a:r>
                      <a:r>
                        <a:rPr lang="zh-CN" altLang="en-US" sz="1800" b="0" i="1" kern="0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单引号，存放一个单词</a:t>
                      </a:r>
                      <a:endParaRPr lang="zh-CN" altLang="en-US" sz="1800" b="0" i="1" kern="0" noProof="0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800" b="0" i="1" kern="0" noProof="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var</a:t>
                      </a:r>
                      <a:r>
                        <a:rPr lang="en-US" altLang="zh-CN" sz="1800" b="0" i="1" kern="0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CN" sz="1800" b="0" i="1" kern="0" noProof="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str</a:t>
                      </a:r>
                      <a:r>
                        <a:rPr lang="en-US" altLang="zh-CN" sz="1800" b="0" i="1" kern="0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= “hello world"; 	      // </a:t>
                      </a:r>
                      <a:r>
                        <a:rPr lang="zh-CN" altLang="en-US" sz="1800" b="0" i="1" kern="0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双引号，存放一个句子</a:t>
                      </a:r>
                      <a:endParaRPr lang="zh-CN" altLang="en-US" sz="1800" b="0" i="1" kern="0" noProof="0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800" b="0" i="1" kern="0" noProof="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var</a:t>
                      </a:r>
                      <a:r>
                        <a:rPr lang="en-US" altLang="zh-CN" sz="1800" b="0" i="1" kern="0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he = ‘</a:t>
                      </a:r>
                      <a:r>
                        <a:rPr lang="zh-CN" altLang="en-US" sz="1800" b="0" i="1" kern="0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他说：</a:t>
                      </a:r>
                      <a:r>
                        <a:rPr lang="en-US" altLang="zh-CN" sz="1800" b="0" i="1" kern="0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”</a:t>
                      </a:r>
                      <a:r>
                        <a:rPr lang="zh-CN" altLang="en-US" sz="1800" b="0" i="1" kern="0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你好</a:t>
                      </a:r>
                      <a:r>
                        <a:rPr lang="en-US" altLang="zh-CN" sz="1800" b="0" i="1" kern="0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”’; </a:t>
                      </a:r>
                      <a:r>
                        <a:rPr lang="en-US" altLang="zh-CN" sz="1800" b="0" i="1" kern="0" baseline="0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        </a:t>
                      </a:r>
                      <a:r>
                        <a:rPr lang="en-US" altLang="zh-CN" sz="1800" b="0" i="1" kern="0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// </a:t>
                      </a:r>
                      <a:r>
                        <a:rPr lang="zh-CN" altLang="en-US" sz="1800" b="0" i="1" kern="0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单引号中包含双引号</a:t>
                      </a:r>
                      <a:endParaRPr lang="zh-CN" altLang="en-US" sz="1800" b="0" i="1" kern="0" noProof="0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800" b="0" i="1" kern="0" noProof="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var</a:t>
                      </a:r>
                      <a:r>
                        <a:rPr lang="en-US" altLang="zh-CN" sz="1800" b="0" i="1" kern="0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she = “</a:t>
                      </a:r>
                      <a:r>
                        <a:rPr lang="zh-CN" altLang="en-US" sz="1800" b="0" i="1" kern="0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她说：</a:t>
                      </a:r>
                      <a:r>
                        <a:rPr lang="en-US" altLang="zh-CN" sz="1800" b="0" i="1" kern="0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’</a:t>
                      </a:r>
                      <a:r>
                        <a:rPr lang="zh-CN" altLang="en-US" sz="1800" b="0" i="1" kern="0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你好</a:t>
                      </a:r>
                      <a:r>
                        <a:rPr lang="en-US" altLang="zh-CN" sz="1800" b="0" i="1" kern="0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’”; </a:t>
                      </a:r>
                      <a:r>
                        <a:rPr lang="en-US" altLang="zh-CN" sz="1800" b="0" i="1" kern="0" baseline="0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       </a:t>
                      </a:r>
                      <a:r>
                        <a:rPr lang="en-US" altLang="zh-CN" sz="1800" b="0" i="1" kern="0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// </a:t>
                      </a:r>
                      <a:r>
                        <a:rPr lang="zh-CN" altLang="en-US" sz="1800" b="0" i="1" kern="0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双引号中包含单引号</a:t>
                      </a:r>
                      <a:endParaRPr lang="zh-CN" altLang="en-US" sz="1800" b="0" i="1" kern="0" noProof="0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800" b="0" i="1" kern="0" noProof="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var</a:t>
                      </a:r>
                      <a:r>
                        <a:rPr lang="en-US" altLang="zh-CN" sz="1800" b="0" i="1" kern="0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s = </a:t>
                      </a:r>
                      <a:r>
                        <a:rPr lang="en-US" altLang="zh-CN" sz="1800" i="1" kern="0" noProof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''</a:t>
                      </a:r>
                      <a:r>
                        <a:rPr lang="en-US" altLang="zh-CN" sz="1800" b="0" i="1" kern="0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;		      // </a:t>
                      </a:r>
                      <a:r>
                        <a:rPr lang="zh-CN" altLang="en-US" sz="1800" b="0" i="1" kern="0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定义空字符串</a:t>
                      </a:r>
                      <a:endParaRPr lang="zh-CN" altLang="en-US" sz="1800" b="0" i="1" kern="0" noProof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34993" marR="34993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9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标题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 anchorCtr="0">
            <a:noAutofit/>
          </a:bodyPr>
          <a:lstStyle/>
          <a:p>
            <a:r>
              <a:rPr lang="en-US" altLang="zh-CN" b="1" dirty="0"/>
              <a:t>2</a:t>
            </a:r>
            <a:r>
              <a:rPr lang="en-US" altLang="zh-CN" b="1" dirty="0" smtClean="0"/>
              <a:t>. </a:t>
            </a:r>
            <a:r>
              <a:rPr lang="zh-CN" altLang="en-US" b="1" dirty="0"/>
              <a:t>数据类型</a:t>
            </a:r>
            <a:endParaRPr lang="zh-CN" altLang="en-US" b="1" dirty="0"/>
          </a:p>
        </p:txBody>
      </p:sp>
      <p:sp>
        <p:nvSpPr>
          <p:cNvPr id="12" name="矩形 38"/>
          <p:cNvSpPr>
            <a:spLocks noChangeArrowheads="1"/>
          </p:cNvSpPr>
          <p:nvPr/>
        </p:nvSpPr>
        <p:spPr bwMode="auto">
          <a:xfrm>
            <a:off x="250825" y="1273175"/>
            <a:ext cx="84296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457200" marR="0" lvl="0" indent="-4572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defRPr/>
            </a:pPr>
            <a:r>
              <a:rPr kumimoji="0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疑问</a:t>
            </a:r>
            <a:endParaRPr kumimoji="0" lang="en-US" altLang="zh-CN" sz="2000" b="1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361950" y="1673225"/>
            <a:ext cx="8402638" cy="1323439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问题</a:t>
            </a:r>
            <a:r>
              <a:rPr lang="zh-CN" altLang="en-US" sz="2000" dirty="0">
                <a:latin typeface="+mn-ea"/>
                <a:ea typeface="+mn-ea"/>
              </a:rPr>
              <a:t>：如何在在单引号中使用单引号，或在双引号中使用双引号？</a:t>
            </a:r>
            <a:endParaRPr lang="en-US" altLang="zh-CN" sz="2000" dirty="0">
              <a:latin typeface="+mn-ea"/>
              <a:ea typeface="+mn-ea"/>
            </a:endParaRPr>
          </a:p>
          <a:p>
            <a:pPr>
              <a:lnSpc>
                <a:spcPct val="200000"/>
              </a:lnSpc>
            </a:pP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答案</a:t>
            </a:r>
            <a:r>
              <a:rPr lang="zh-CN" altLang="en-US" sz="2000" dirty="0">
                <a:latin typeface="+mn-ea"/>
                <a:ea typeface="+mn-ea"/>
              </a:rPr>
              <a:t>：利用转义字符“</a:t>
            </a:r>
            <a:r>
              <a:rPr lang="en-US" altLang="zh-CN" sz="2000" dirty="0">
                <a:latin typeface="+mn-ea"/>
                <a:ea typeface="+mn-ea"/>
              </a:rPr>
              <a:t>\</a:t>
            </a:r>
            <a:r>
              <a:rPr lang="zh-CN" altLang="en-US" sz="2000" dirty="0">
                <a:latin typeface="+mn-ea"/>
                <a:ea typeface="+mn-ea"/>
              </a:rPr>
              <a:t>”进行转义。</a:t>
            </a:r>
            <a:endParaRPr lang="en-US" altLang="zh-CN" sz="2000" dirty="0">
              <a:latin typeface="+mn-ea"/>
              <a:ea typeface="+mn-ea"/>
            </a:endParaRPr>
          </a:p>
        </p:txBody>
      </p:sp>
      <p:graphicFrame>
        <p:nvGraphicFramePr>
          <p:cNvPr id="11" name="表格 10"/>
          <p:cNvGraphicFramePr>
            <a:graphicFrameLocks noGrp="1"/>
          </p:cNvGraphicFramePr>
          <p:nvPr/>
        </p:nvGraphicFramePr>
        <p:xfrm>
          <a:off x="889271" y="3384468"/>
          <a:ext cx="7730836" cy="1077686"/>
        </p:xfrm>
        <a:graphic>
          <a:graphicData uri="http://schemas.openxmlformats.org/drawingml/2006/table">
            <a:tbl>
              <a:tblPr/>
              <a:tblGrid>
                <a:gridCol w="7730836"/>
              </a:tblGrid>
              <a:tr h="107768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800" b="0" i="1" kern="0" noProof="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var</a:t>
                      </a:r>
                      <a:r>
                        <a:rPr lang="en-US" altLang="zh-CN" sz="1800" b="0" i="1" kern="0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he = ‘</a:t>
                      </a:r>
                      <a:r>
                        <a:rPr lang="zh-CN" altLang="en-US" sz="1800" b="0" i="1" kern="0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他说：</a:t>
                      </a:r>
                      <a:r>
                        <a:rPr lang="en-US" altLang="zh-CN" sz="1800" b="0" i="1" kern="0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\’</a:t>
                      </a:r>
                      <a:r>
                        <a:rPr lang="zh-CN" altLang="en-US" sz="1800" b="0" i="1" kern="0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你好</a:t>
                      </a:r>
                      <a:r>
                        <a:rPr lang="en-US" altLang="zh-CN" sz="1800" b="0" i="1" kern="0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\’</a:t>
                      </a:r>
                      <a:r>
                        <a:rPr lang="en-US" altLang="zh-CN" sz="1800" i="1" kern="0" noProof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’</a:t>
                      </a:r>
                      <a:r>
                        <a:rPr lang="en-US" altLang="zh-CN" sz="1800" b="0" i="1" kern="0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; </a:t>
                      </a:r>
                      <a:r>
                        <a:rPr lang="en-US" altLang="zh-CN" sz="1800" b="0" i="1" kern="0" baseline="0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        </a:t>
                      </a:r>
                      <a:endParaRPr lang="zh-CN" altLang="en-US" sz="1800" b="0" i="1" kern="0" noProof="0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800" b="0" i="1" kern="0" noProof="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var</a:t>
                      </a:r>
                      <a:r>
                        <a:rPr lang="en-US" altLang="zh-CN" sz="1800" b="0" i="1" kern="0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she = “</a:t>
                      </a:r>
                      <a:r>
                        <a:rPr lang="zh-CN" altLang="en-US" sz="1800" b="0" i="1" kern="0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她说：</a:t>
                      </a:r>
                      <a:r>
                        <a:rPr lang="en-US" altLang="zh-CN" sz="1800" b="0" i="1" kern="0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\”</a:t>
                      </a:r>
                      <a:r>
                        <a:rPr lang="zh-CN" altLang="en-US" sz="1800" b="0" i="1" kern="0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你好</a:t>
                      </a:r>
                      <a:r>
                        <a:rPr lang="en-US" altLang="zh-CN" sz="1800" b="0" i="1" kern="0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\””; </a:t>
                      </a:r>
                      <a:r>
                        <a:rPr lang="en-US" altLang="zh-CN" sz="1800" b="0" i="1" kern="0" baseline="0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       </a:t>
                      </a:r>
                      <a:endParaRPr lang="zh-CN" altLang="en-US" sz="1800" b="0" i="1" kern="0" noProof="0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34993" marR="34993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标题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 anchorCtr="0">
            <a:noAutofit/>
          </a:bodyPr>
          <a:lstStyle/>
          <a:p>
            <a:r>
              <a:rPr lang="en-US" altLang="zh-CN" b="1" dirty="0"/>
              <a:t>2</a:t>
            </a:r>
            <a:r>
              <a:rPr lang="en-US" altLang="zh-CN" b="1" dirty="0" smtClean="0"/>
              <a:t>. </a:t>
            </a:r>
            <a:r>
              <a:rPr lang="zh-CN" altLang="en-US" b="1" dirty="0"/>
              <a:t>数据类型</a:t>
            </a:r>
            <a:endParaRPr lang="zh-CN" altLang="en-US" b="1" dirty="0"/>
          </a:p>
        </p:txBody>
      </p:sp>
      <p:sp>
        <p:nvSpPr>
          <p:cNvPr id="12" name="矩形 38"/>
          <p:cNvSpPr>
            <a:spLocks noChangeArrowheads="1"/>
          </p:cNvSpPr>
          <p:nvPr/>
        </p:nvSpPr>
        <p:spPr bwMode="auto">
          <a:xfrm>
            <a:off x="250825" y="1273175"/>
            <a:ext cx="84296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457200" marR="0" lvl="0" indent="-4572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defRPr/>
            </a:pPr>
            <a:r>
              <a:rPr kumimoji="0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转义字符</a:t>
            </a:r>
            <a:endParaRPr kumimoji="0" lang="en-US" altLang="zh-CN" sz="2000" b="1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277812" y="1673225"/>
            <a:ext cx="8402638" cy="122520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2000" dirty="0">
                <a:latin typeface="+mn-ea"/>
                <a:ea typeface="+mn-ea"/>
              </a:rPr>
              <a:t>在字符串中使用换行、</a:t>
            </a:r>
            <a:r>
              <a:rPr lang="en-US" altLang="zh-CN" sz="2000" dirty="0">
                <a:latin typeface="+mn-ea"/>
                <a:ea typeface="+mn-ea"/>
              </a:rPr>
              <a:t>Tab</a:t>
            </a:r>
            <a:r>
              <a:rPr lang="zh-CN" altLang="en-US" sz="2000" dirty="0">
                <a:latin typeface="+mn-ea"/>
                <a:ea typeface="+mn-ea"/>
              </a:rPr>
              <a:t>等特殊符号时，也需要利用转义符“</a:t>
            </a:r>
            <a:r>
              <a:rPr lang="en-US" altLang="zh-CN" sz="2000" dirty="0">
                <a:latin typeface="+mn-ea"/>
                <a:ea typeface="+mn-ea"/>
              </a:rPr>
              <a:t>\</a:t>
            </a:r>
            <a:r>
              <a:rPr lang="zh-CN" altLang="en-US" sz="2000" dirty="0">
                <a:latin typeface="+mn-ea"/>
                <a:ea typeface="+mn-ea"/>
              </a:rPr>
              <a:t>”的转义。</a:t>
            </a:r>
            <a:endParaRPr lang="en-US" altLang="zh-CN" sz="2000" dirty="0">
              <a:latin typeface="+mn-ea"/>
              <a:ea typeface="+mn-ea"/>
            </a:endParaRPr>
          </a:p>
        </p:txBody>
      </p:sp>
      <p:graphicFrame>
        <p:nvGraphicFramePr>
          <p:cNvPr id="11" name="表格 10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277812" y="2422566"/>
          <a:ext cx="8589961" cy="3124198"/>
        </p:xfrm>
        <a:graphic>
          <a:graphicData uri="http://schemas.openxmlformats.org/drawingml/2006/table">
            <a:tbl>
              <a:tblPr firstRow="1" bandRow="1"/>
              <a:tblGrid>
                <a:gridCol w="896808"/>
                <a:gridCol w="3423415"/>
                <a:gridCol w="896446"/>
                <a:gridCol w="3373292"/>
              </a:tblGrid>
              <a:tr h="446314">
                <a:tc>
                  <a:txBody>
                    <a:bodyPr/>
                    <a:lstStyle/>
                    <a:p>
                      <a:pPr marL="0" indent="-64135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zh-CN" sz="1400" b="1" kern="1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特殊字符</a:t>
                      </a:r>
                      <a:endParaRPr lang="zh-CN" sz="1400" b="1" kern="1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4" marR="68584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DD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-64135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zh-CN" sz="1400" b="1" kern="1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含义</a:t>
                      </a:r>
                      <a:endParaRPr lang="zh-CN" sz="1400" b="1" kern="1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4" marR="68584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DD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zh-CN" altLang="en-US" sz="1400" b="1" kern="1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特殊字符</a:t>
                      </a:r>
                      <a:endParaRPr lang="zh-CN" sz="1400" b="1" kern="1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DD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zh-CN" altLang="en-US" sz="1400" b="1" kern="1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含义</a:t>
                      </a:r>
                      <a:endParaRPr lang="zh-CN" sz="1400" b="1" kern="1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DDC"/>
                    </a:solidFill>
                  </a:tcPr>
                </a:tc>
              </a:tr>
              <a:tr h="446314">
                <a:tc>
                  <a:txBody>
                    <a:bodyPr/>
                    <a:lstStyle/>
                    <a:p>
                      <a:pPr marL="10922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400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/>
                          <a:ea typeface="+mn-ea"/>
                          <a:cs typeface="+mn-cs"/>
                        </a:rPr>
                        <a:t>\'</a:t>
                      </a:r>
                      <a:endParaRPr lang="zh-CN" sz="1400" kern="100" dirty="0">
                        <a:solidFill>
                          <a:schemeClr val="dk1"/>
                        </a:solidFill>
                        <a:effectLst/>
                        <a:latin typeface="Times New Roman" panose="02020603050405020304"/>
                        <a:ea typeface="+mn-ea"/>
                        <a:cs typeface="+mn-cs"/>
                      </a:endParaRPr>
                    </a:p>
                  </a:txBody>
                  <a:tcPr marL="68584" marR="68584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DDC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0922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sz="1400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/>
                          <a:ea typeface="+mn-ea"/>
                          <a:cs typeface="+mn-cs"/>
                        </a:rPr>
                        <a:t>单引号</a:t>
                      </a:r>
                      <a:endParaRPr lang="zh-CN" sz="1400" kern="100" dirty="0">
                        <a:solidFill>
                          <a:schemeClr val="dk1"/>
                        </a:solidFill>
                        <a:effectLst/>
                        <a:latin typeface="Times New Roman" panose="02020603050405020304"/>
                        <a:ea typeface="+mn-ea"/>
                        <a:cs typeface="+mn-cs"/>
                      </a:endParaRPr>
                    </a:p>
                  </a:txBody>
                  <a:tcPr marL="68584" marR="68584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DDC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0922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400" kern="100">
                          <a:solidFill>
                            <a:schemeClr val="dk1"/>
                          </a:solidFill>
                          <a:effectLst/>
                          <a:latin typeface="Times New Roman" panose="02020603050405020304"/>
                          <a:ea typeface="+mn-ea"/>
                          <a:cs typeface="+mn-cs"/>
                        </a:rPr>
                        <a:t>\"</a:t>
                      </a:r>
                      <a:endParaRPr lang="zh-CN" sz="1400" kern="100">
                        <a:solidFill>
                          <a:schemeClr val="dk1"/>
                        </a:solidFill>
                        <a:effectLst/>
                        <a:latin typeface="Times New Roman" panose="02020603050405020304"/>
                        <a:ea typeface="+mn-ea"/>
                        <a:cs typeface="+mn-cs"/>
                      </a:endParaRPr>
                    </a:p>
                  </a:txBody>
                  <a:tcPr marL="68584" marR="68584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DDC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0922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sz="1400" kern="100">
                          <a:solidFill>
                            <a:schemeClr val="dk1"/>
                          </a:solidFill>
                          <a:effectLst/>
                          <a:latin typeface="Times New Roman" panose="02020603050405020304"/>
                          <a:ea typeface="+mn-ea"/>
                          <a:cs typeface="+mn-cs"/>
                        </a:rPr>
                        <a:t>双引号</a:t>
                      </a:r>
                      <a:endParaRPr lang="zh-CN" sz="1400" kern="100">
                        <a:solidFill>
                          <a:schemeClr val="dk1"/>
                        </a:solidFill>
                        <a:effectLst/>
                        <a:latin typeface="Times New Roman" panose="02020603050405020304"/>
                        <a:ea typeface="+mn-ea"/>
                        <a:cs typeface="+mn-cs"/>
                      </a:endParaRPr>
                    </a:p>
                  </a:txBody>
                  <a:tcPr marL="68584" marR="68584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DDC">
                        <a:tint val="40000"/>
                      </a:srgbClr>
                    </a:solidFill>
                  </a:tcPr>
                </a:tc>
              </a:tr>
              <a:tr h="446314">
                <a:tc>
                  <a:txBody>
                    <a:bodyPr/>
                    <a:lstStyle/>
                    <a:p>
                      <a:pPr marL="10922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400" kern="100">
                          <a:solidFill>
                            <a:schemeClr val="dk1"/>
                          </a:solidFill>
                          <a:effectLst/>
                          <a:latin typeface="Times New Roman" panose="02020603050405020304"/>
                          <a:ea typeface="+mn-ea"/>
                          <a:cs typeface="+mn-cs"/>
                        </a:rPr>
                        <a:t>\n</a:t>
                      </a:r>
                      <a:endParaRPr lang="zh-CN" sz="1400" kern="100">
                        <a:solidFill>
                          <a:schemeClr val="dk1"/>
                        </a:solidFill>
                        <a:effectLst/>
                        <a:latin typeface="Times New Roman" panose="02020603050405020304"/>
                        <a:ea typeface="+mn-ea"/>
                        <a:cs typeface="+mn-cs"/>
                      </a:endParaRPr>
                    </a:p>
                  </a:txBody>
                  <a:tcPr marL="68584" marR="68584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F1F9"/>
                    </a:solidFill>
                  </a:tcPr>
                </a:tc>
                <a:tc>
                  <a:txBody>
                    <a:bodyPr/>
                    <a:lstStyle/>
                    <a:p>
                      <a:pPr marL="10922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sz="1400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/>
                          <a:ea typeface="+mn-ea"/>
                          <a:cs typeface="+mn-cs"/>
                        </a:rPr>
                        <a:t>回车换行</a:t>
                      </a:r>
                      <a:endParaRPr lang="zh-CN" sz="1400" kern="100" dirty="0">
                        <a:solidFill>
                          <a:schemeClr val="dk1"/>
                        </a:solidFill>
                        <a:effectLst/>
                        <a:latin typeface="Times New Roman" panose="02020603050405020304"/>
                        <a:ea typeface="+mn-ea"/>
                        <a:cs typeface="+mn-cs"/>
                      </a:endParaRPr>
                    </a:p>
                  </a:txBody>
                  <a:tcPr marL="68584" marR="68584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F1F9"/>
                    </a:solidFill>
                  </a:tcPr>
                </a:tc>
                <a:tc>
                  <a:txBody>
                    <a:bodyPr/>
                    <a:lstStyle/>
                    <a:p>
                      <a:pPr marL="10922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400" kern="100">
                          <a:solidFill>
                            <a:schemeClr val="dk1"/>
                          </a:solidFill>
                          <a:effectLst/>
                          <a:latin typeface="Times New Roman" panose="02020603050405020304"/>
                          <a:ea typeface="+mn-ea"/>
                          <a:cs typeface="+mn-cs"/>
                        </a:rPr>
                        <a:t>\v</a:t>
                      </a:r>
                      <a:endParaRPr lang="zh-CN" sz="1400" kern="100">
                        <a:solidFill>
                          <a:schemeClr val="dk1"/>
                        </a:solidFill>
                        <a:effectLst/>
                        <a:latin typeface="Times New Roman" panose="02020603050405020304"/>
                        <a:ea typeface="+mn-ea"/>
                        <a:cs typeface="+mn-cs"/>
                      </a:endParaRPr>
                    </a:p>
                  </a:txBody>
                  <a:tcPr marL="68584" marR="68584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F1F9"/>
                    </a:solidFill>
                  </a:tcPr>
                </a:tc>
                <a:tc>
                  <a:txBody>
                    <a:bodyPr/>
                    <a:lstStyle/>
                    <a:p>
                      <a:pPr marL="10922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sz="1400" kern="100">
                          <a:solidFill>
                            <a:schemeClr val="dk1"/>
                          </a:solidFill>
                          <a:effectLst/>
                          <a:latin typeface="Times New Roman" panose="02020603050405020304"/>
                          <a:ea typeface="+mn-ea"/>
                          <a:cs typeface="+mn-cs"/>
                        </a:rPr>
                        <a:t>跳格（</a:t>
                      </a:r>
                      <a:r>
                        <a:rPr lang="en-US" sz="1400" kern="100">
                          <a:solidFill>
                            <a:schemeClr val="dk1"/>
                          </a:solidFill>
                          <a:effectLst/>
                          <a:latin typeface="Times New Roman" panose="02020603050405020304"/>
                          <a:ea typeface="+mn-ea"/>
                          <a:cs typeface="+mn-cs"/>
                        </a:rPr>
                        <a:t>Tab</a:t>
                      </a:r>
                      <a:r>
                        <a:rPr lang="zh-CN" sz="1400" kern="100">
                          <a:solidFill>
                            <a:schemeClr val="dk1"/>
                          </a:solidFill>
                          <a:effectLst/>
                          <a:latin typeface="Times New Roman" panose="02020603050405020304"/>
                          <a:ea typeface="+mn-ea"/>
                          <a:cs typeface="+mn-cs"/>
                        </a:rPr>
                        <a:t>、水平）</a:t>
                      </a:r>
                      <a:endParaRPr lang="zh-CN" sz="1400" kern="100">
                        <a:solidFill>
                          <a:schemeClr val="dk1"/>
                        </a:solidFill>
                        <a:effectLst/>
                        <a:latin typeface="Times New Roman" panose="02020603050405020304"/>
                        <a:ea typeface="+mn-ea"/>
                        <a:cs typeface="+mn-cs"/>
                      </a:endParaRPr>
                    </a:p>
                  </a:txBody>
                  <a:tcPr marL="68584" marR="68584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F1F9"/>
                    </a:solidFill>
                  </a:tcPr>
                </a:tc>
              </a:tr>
              <a:tr h="446314">
                <a:tc>
                  <a:txBody>
                    <a:bodyPr/>
                    <a:lstStyle/>
                    <a:p>
                      <a:pPr marL="10922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400" kern="100">
                          <a:solidFill>
                            <a:schemeClr val="dk1"/>
                          </a:solidFill>
                          <a:effectLst/>
                          <a:latin typeface="Times New Roman" panose="02020603050405020304"/>
                          <a:ea typeface="+mn-ea"/>
                          <a:cs typeface="+mn-cs"/>
                        </a:rPr>
                        <a:t>\t</a:t>
                      </a:r>
                      <a:endParaRPr lang="zh-CN" sz="1400" kern="100">
                        <a:solidFill>
                          <a:schemeClr val="dk1"/>
                        </a:solidFill>
                        <a:effectLst/>
                        <a:latin typeface="Times New Roman" panose="02020603050405020304"/>
                        <a:ea typeface="+mn-ea"/>
                        <a:cs typeface="+mn-cs"/>
                      </a:endParaRPr>
                    </a:p>
                  </a:txBody>
                  <a:tcPr marL="68584" marR="68584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DDC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0922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400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/>
                          <a:ea typeface="+mn-ea"/>
                          <a:cs typeface="+mn-cs"/>
                        </a:rPr>
                        <a:t>Tab</a:t>
                      </a:r>
                      <a:r>
                        <a:rPr lang="zh-CN" sz="1400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/>
                          <a:ea typeface="+mn-ea"/>
                          <a:cs typeface="+mn-cs"/>
                        </a:rPr>
                        <a:t>符号</a:t>
                      </a:r>
                      <a:endParaRPr lang="zh-CN" sz="1400" kern="100" dirty="0">
                        <a:solidFill>
                          <a:schemeClr val="dk1"/>
                        </a:solidFill>
                        <a:effectLst/>
                        <a:latin typeface="Times New Roman" panose="02020603050405020304"/>
                        <a:ea typeface="+mn-ea"/>
                        <a:cs typeface="+mn-cs"/>
                      </a:endParaRPr>
                    </a:p>
                  </a:txBody>
                  <a:tcPr marL="68584" marR="68584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DDC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0922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400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/>
                          <a:ea typeface="+mn-ea"/>
                          <a:cs typeface="+mn-cs"/>
                        </a:rPr>
                        <a:t>\r</a:t>
                      </a:r>
                      <a:endParaRPr lang="zh-CN" sz="1400" kern="100" dirty="0">
                        <a:solidFill>
                          <a:schemeClr val="dk1"/>
                        </a:solidFill>
                        <a:effectLst/>
                        <a:latin typeface="Times New Roman" panose="02020603050405020304"/>
                        <a:ea typeface="+mn-ea"/>
                        <a:cs typeface="+mn-cs"/>
                      </a:endParaRPr>
                    </a:p>
                  </a:txBody>
                  <a:tcPr marL="68584" marR="68584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DDC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0922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sz="1400" kern="100">
                          <a:solidFill>
                            <a:schemeClr val="dk1"/>
                          </a:solidFill>
                          <a:effectLst/>
                          <a:latin typeface="Times New Roman" panose="02020603050405020304"/>
                          <a:ea typeface="+mn-ea"/>
                          <a:cs typeface="+mn-cs"/>
                        </a:rPr>
                        <a:t>换行</a:t>
                      </a:r>
                      <a:endParaRPr lang="zh-CN" sz="1400" kern="100">
                        <a:solidFill>
                          <a:schemeClr val="dk1"/>
                        </a:solidFill>
                        <a:effectLst/>
                        <a:latin typeface="Times New Roman" panose="02020603050405020304"/>
                        <a:ea typeface="+mn-ea"/>
                        <a:cs typeface="+mn-cs"/>
                      </a:endParaRPr>
                    </a:p>
                  </a:txBody>
                  <a:tcPr marL="68584" marR="68584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DDC">
                        <a:tint val="40000"/>
                      </a:srgbClr>
                    </a:solidFill>
                  </a:tcPr>
                </a:tc>
              </a:tr>
              <a:tr h="446314">
                <a:tc>
                  <a:txBody>
                    <a:bodyPr/>
                    <a:lstStyle/>
                    <a:p>
                      <a:pPr marL="10922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400" kern="100">
                          <a:solidFill>
                            <a:schemeClr val="dk1"/>
                          </a:solidFill>
                          <a:effectLst/>
                          <a:latin typeface="Times New Roman" panose="02020603050405020304"/>
                          <a:ea typeface="+mn-ea"/>
                          <a:cs typeface="+mn-cs"/>
                        </a:rPr>
                        <a:t>\f</a:t>
                      </a:r>
                      <a:endParaRPr lang="zh-CN" sz="1400" kern="100">
                        <a:solidFill>
                          <a:schemeClr val="dk1"/>
                        </a:solidFill>
                        <a:effectLst/>
                        <a:latin typeface="Times New Roman" panose="02020603050405020304"/>
                        <a:ea typeface="+mn-ea"/>
                        <a:cs typeface="+mn-cs"/>
                      </a:endParaRPr>
                    </a:p>
                  </a:txBody>
                  <a:tcPr marL="68584" marR="68584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F1F9"/>
                    </a:solidFill>
                  </a:tcPr>
                </a:tc>
                <a:tc>
                  <a:txBody>
                    <a:bodyPr/>
                    <a:lstStyle/>
                    <a:p>
                      <a:pPr marL="10922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sz="1400" kern="100">
                          <a:solidFill>
                            <a:schemeClr val="dk1"/>
                          </a:solidFill>
                          <a:effectLst/>
                          <a:latin typeface="Times New Roman" panose="02020603050405020304"/>
                          <a:ea typeface="+mn-ea"/>
                          <a:cs typeface="+mn-cs"/>
                        </a:rPr>
                        <a:t>换页</a:t>
                      </a:r>
                      <a:endParaRPr lang="zh-CN" sz="1400" kern="100">
                        <a:solidFill>
                          <a:schemeClr val="dk1"/>
                        </a:solidFill>
                        <a:effectLst/>
                        <a:latin typeface="Times New Roman" panose="02020603050405020304"/>
                        <a:ea typeface="+mn-ea"/>
                        <a:cs typeface="+mn-cs"/>
                      </a:endParaRPr>
                    </a:p>
                  </a:txBody>
                  <a:tcPr marL="68584" marR="68584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F1F9"/>
                    </a:solidFill>
                  </a:tcPr>
                </a:tc>
                <a:tc>
                  <a:txBody>
                    <a:bodyPr/>
                    <a:lstStyle/>
                    <a:p>
                      <a:pPr marL="10922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400" kern="100">
                          <a:solidFill>
                            <a:schemeClr val="dk1"/>
                          </a:solidFill>
                          <a:effectLst/>
                          <a:latin typeface="Times New Roman" panose="02020603050405020304"/>
                          <a:ea typeface="+mn-ea"/>
                          <a:cs typeface="+mn-cs"/>
                        </a:rPr>
                        <a:t>\\</a:t>
                      </a:r>
                      <a:endParaRPr lang="zh-CN" sz="1400" kern="100">
                        <a:solidFill>
                          <a:schemeClr val="dk1"/>
                        </a:solidFill>
                        <a:effectLst/>
                        <a:latin typeface="Times New Roman" panose="02020603050405020304"/>
                        <a:ea typeface="+mn-ea"/>
                        <a:cs typeface="+mn-cs"/>
                      </a:endParaRPr>
                    </a:p>
                  </a:txBody>
                  <a:tcPr marL="68584" marR="68584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F1F9"/>
                    </a:solidFill>
                  </a:tcPr>
                </a:tc>
                <a:tc>
                  <a:txBody>
                    <a:bodyPr/>
                    <a:lstStyle/>
                    <a:p>
                      <a:pPr marL="10922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sz="1400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/>
                          <a:ea typeface="+mn-ea"/>
                          <a:cs typeface="+mn-cs"/>
                        </a:rPr>
                        <a:t>反斜杠（</a:t>
                      </a:r>
                      <a:r>
                        <a:rPr lang="en-US" sz="1400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/>
                          <a:ea typeface="+mn-ea"/>
                          <a:cs typeface="+mn-cs"/>
                        </a:rPr>
                        <a:t>\</a:t>
                      </a:r>
                      <a:r>
                        <a:rPr lang="zh-CN" sz="1400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/>
                          <a:ea typeface="+mn-ea"/>
                          <a:cs typeface="+mn-cs"/>
                        </a:rPr>
                        <a:t>）</a:t>
                      </a:r>
                      <a:endParaRPr lang="zh-CN" sz="1400" kern="100" dirty="0">
                        <a:solidFill>
                          <a:schemeClr val="dk1"/>
                        </a:solidFill>
                        <a:effectLst/>
                        <a:latin typeface="Times New Roman" panose="02020603050405020304"/>
                        <a:ea typeface="+mn-ea"/>
                        <a:cs typeface="+mn-cs"/>
                      </a:endParaRPr>
                    </a:p>
                  </a:txBody>
                  <a:tcPr marL="68584" marR="68584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F1F9"/>
                    </a:solidFill>
                  </a:tcPr>
                </a:tc>
              </a:tr>
              <a:tr h="446314">
                <a:tc>
                  <a:txBody>
                    <a:bodyPr/>
                    <a:lstStyle/>
                    <a:p>
                      <a:pPr marL="10922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400" kern="100">
                          <a:solidFill>
                            <a:schemeClr val="dk1"/>
                          </a:solidFill>
                          <a:effectLst/>
                          <a:latin typeface="Times New Roman" panose="02020603050405020304"/>
                          <a:ea typeface="+mn-ea"/>
                          <a:cs typeface="+mn-cs"/>
                        </a:rPr>
                        <a:t>\b</a:t>
                      </a:r>
                      <a:endParaRPr lang="zh-CN" sz="1400" kern="100">
                        <a:solidFill>
                          <a:schemeClr val="dk1"/>
                        </a:solidFill>
                        <a:effectLst/>
                        <a:latin typeface="Times New Roman" panose="02020603050405020304"/>
                        <a:ea typeface="+mn-ea"/>
                        <a:cs typeface="+mn-cs"/>
                      </a:endParaRPr>
                    </a:p>
                  </a:txBody>
                  <a:tcPr marL="68584" marR="68584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DDC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0922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sz="1400" kern="100">
                          <a:solidFill>
                            <a:schemeClr val="dk1"/>
                          </a:solidFill>
                          <a:effectLst/>
                          <a:latin typeface="Times New Roman" panose="02020603050405020304"/>
                          <a:ea typeface="+mn-ea"/>
                          <a:cs typeface="+mn-cs"/>
                        </a:rPr>
                        <a:t>退格</a:t>
                      </a:r>
                      <a:endParaRPr lang="zh-CN" sz="1400" kern="100">
                        <a:solidFill>
                          <a:schemeClr val="dk1"/>
                        </a:solidFill>
                        <a:effectLst/>
                        <a:latin typeface="Times New Roman" panose="02020603050405020304"/>
                        <a:ea typeface="+mn-ea"/>
                        <a:cs typeface="+mn-cs"/>
                      </a:endParaRPr>
                    </a:p>
                  </a:txBody>
                  <a:tcPr marL="68584" marR="68584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DDC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0922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400" kern="100">
                          <a:solidFill>
                            <a:schemeClr val="dk1"/>
                          </a:solidFill>
                          <a:effectLst/>
                          <a:latin typeface="Times New Roman" panose="02020603050405020304"/>
                          <a:ea typeface="+mn-ea"/>
                          <a:cs typeface="+mn-cs"/>
                        </a:rPr>
                        <a:t>\0</a:t>
                      </a:r>
                      <a:endParaRPr lang="zh-CN" sz="1400" kern="100">
                        <a:solidFill>
                          <a:schemeClr val="dk1"/>
                        </a:solidFill>
                        <a:effectLst/>
                        <a:latin typeface="Times New Roman" panose="02020603050405020304"/>
                        <a:ea typeface="+mn-ea"/>
                        <a:cs typeface="+mn-cs"/>
                      </a:endParaRPr>
                    </a:p>
                  </a:txBody>
                  <a:tcPr marL="68584" marR="68584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DDC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0922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400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/>
                          <a:ea typeface="+mn-ea"/>
                          <a:cs typeface="+mn-cs"/>
                        </a:rPr>
                        <a:t>Null</a:t>
                      </a:r>
                      <a:r>
                        <a:rPr lang="zh-CN" sz="1400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/>
                          <a:ea typeface="+mn-ea"/>
                          <a:cs typeface="+mn-cs"/>
                        </a:rPr>
                        <a:t>字节</a:t>
                      </a:r>
                      <a:endParaRPr lang="zh-CN" sz="1400" kern="100" dirty="0">
                        <a:solidFill>
                          <a:schemeClr val="dk1"/>
                        </a:solidFill>
                        <a:effectLst/>
                        <a:latin typeface="Times New Roman" panose="02020603050405020304"/>
                        <a:ea typeface="+mn-ea"/>
                        <a:cs typeface="+mn-cs"/>
                      </a:endParaRPr>
                    </a:p>
                  </a:txBody>
                  <a:tcPr marL="68584" marR="68584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DDC">
                        <a:tint val="40000"/>
                      </a:srgbClr>
                    </a:solidFill>
                  </a:tcPr>
                </a:tc>
              </a:tr>
              <a:tr h="446314">
                <a:tc>
                  <a:txBody>
                    <a:bodyPr/>
                    <a:lstStyle/>
                    <a:p>
                      <a:pPr marL="10922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400" kern="100">
                          <a:solidFill>
                            <a:schemeClr val="dk1"/>
                          </a:solidFill>
                          <a:effectLst/>
                          <a:latin typeface="Times New Roman" panose="02020603050405020304"/>
                          <a:ea typeface="+mn-ea"/>
                          <a:cs typeface="+mn-cs"/>
                        </a:rPr>
                        <a:t>\xhh</a:t>
                      </a:r>
                      <a:endParaRPr lang="zh-CN" sz="1400" kern="100">
                        <a:solidFill>
                          <a:schemeClr val="dk1"/>
                        </a:solidFill>
                        <a:effectLst/>
                        <a:latin typeface="Times New Roman" panose="02020603050405020304"/>
                        <a:ea typeface="+mn-ea"/>
                        <a:cs typeface="+mn-cs"/>
                      </a:endParaRPr>
                    </a:p>
                  </a:txBody>
                  <a:tcPr marL="68584" marR="68584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F1F9"/>
                    </a:solidFill>
                  </a:tcPr>
                </a:tc>
                <a:tc>
                  <a:txBody>
                    <a:bodyPr/>
                    <a:lstStyle/>
                    <a:p>
                      <a:pPr marL="10922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sz="1400" kern="100">
                          <a:solidFill>
                            <a:schemeClr val="dk1"/>
                          </a:solidFill>
                          <a:effectLst/>
                          <a:latin typeface="Times New Roman" panose="02020603050405020304"/>
                          <a:ea typeface="+mn-ea"/>
                          <a:cs typeface="+mn-cs"/>
                        </a:rPr>
                        <a:t>由两位</a:t>
                      </a:r>
                      <a:r>
                        <a:rPr lang="en-US" sz="1400" kern="100">
                          <a:solidFill>
                            <a:schemeClr val="dk1"/>
                          </a:solidFill>
                          <a:effectLst/>
                          <a:latin typeface="Times New Roman" panose="02020603050405020304"/>
                          <a:ea typeface="+mn-ea"/>
                          <a:cs typeface="+mn-cs"/>
                        </a:rPr>
                        <a:t>16</a:t>
                      </a:r>
                      <a:r>
                        <a:rPr lang="zh-CN" sz="1400" kern="100">
                          <a:solidFill>
                            <a:schemeClr val="dk1"/>
                          </a:solidFill>
                          <a:effectLst/>
                          <a:latin typeface="Times New Roman" panose="02020603050405020304"/>
                          <a:ea typeface="+mn-ea"/>
                          <a:cs typeface="+mn-cs"/>
                        </a:rPr>
                        <a:t>进制数字</a:t>
                      </a:r>
                      <a:r>
                        <a:rPr lang="en-US" sz="1400" kern="100">
                          <a:solidFill>
                            <a:schemeClr val="dk1"/>
                          </a:solidFill>
                          <a:effectLst/>
                          <a:latin typeface="Times New Roman" panose="02020603050405020304"/>
                          <a:ea typeface="+mn-ea"/>
                          <a:cs typeface="+mn-cs"/>
                        </a:rPr>
                        <a:t>hh</a:t>
                      </a:r>
                      <a:r>
                        <a:rPr lang="zh-CN" sz="1400" kern="100">
                          <a:solidFill>
                            <a:schemeClr val="dk1"/>
                          </a:solidFill>
                          <a:effectLst/>
                          <a:latin typeface="Times New Roman" panose="02020603050405020304"/>
                          <a:ea typeface="+mn-ea"/>
                          <a:cs typeface="+mn-cs"/>
                        </a:rPr>
                        <a:t>表示的</a:t>
                      </a:r>
                      <a:r>
                        <a:rPr lang="en-US" sz="1400" kern="100">
                          <a:solidFill>
                            <a:schemeClr val="dk1"/>
                          </a:solidFill>
                          <a:effectLst/>
                          <a:latin typeface="Times New Roman" panose="02020603050405020304"/>
                          <a:ea typeface="+mn-ea"/>
                          <a:cs typeface="+mn-cs"/>
                        </a:rPr>
                        <a:t>ISO-8859-1</a:t>
                      </a:r>
                      <a:r>
                        <a:rPr lang="zh-CN" sz="1400" kern="100">
                          <a:solidFill>
                            <a:schemeClr val="dk1"/>
                          </a:solidFill>
                          <a:effectLst/>
                          <a:latin typeface="Times New Roman" panose="02020603050405020304"/>
                          <a:ea typeface="+mn-ea"/>
                          <a:cs typeface="+mn-cs"/>
                        </a:rPr>
                        <a:t>字符。如“</a:t>
                      </a:r>
                      <a:r>
                        <a:rPr lang="en-US" sz="1400" kern="100">
                          <a:solidFill>
                            <a:schemeClr val="dk1"/>
                          </a:solidFill>
                          <a:effectLst/>
                          <a:latin typeface="Times New Roman" panose="02020603050405020304"/>
                          <a:ea typeface="+mn-ea"/>
                          <a:cs typeface="+mn-cs"/>
                        </a:rPr>
                        <a:t>\x61</a:t>
                      </a:r>
                      <a:r>
                        <a:rPr lang="zh-CN" sz="1400" kern="100">
                          <a:solidFill>
                            <a:schemeClr val="dk1"/>
                          </a:solidFill>
                          <a:effectLst/>
                          <a:latin typeface="Times New Roman" panose="02020603050405020304"/>
                          <a:ea typeface="+mn-ea"/>
                          <a:cs typeface="+mn-cs"/>
                        </a:rPr>
                        <a:t>”表示“</a:t>
                      </a:r>
                      <a:r>
                        <a:rPr lang="en-US" sz="1400" kern="100">
                          <a:solidFill>
                            <a:schemeClr val="dk1"/>
                          </a:solidFill>
                          <a:effectLst/>
                          <a:latin typeface="Times New Roman" panose="02020603050405020304"/>
                          <a:ea typeface="+mn-ea"/>
                          <a:cs typeface="+mn-cs"/>
                        </a:rPr>
                        <a:t>a</a:t>
                      </a:r>
                      <a:r>
                        <a:rPr lang="zh-CN" sz="1400" kern="100">
                          <a:solidFill>
                            <a:schemeClr val="dk1"/>
                          </a:solidFill>
                          <a:effectLst/>
                          <a:latin typeface="Times New Roman" panose="02020603050405020304"/>
                          <a:ea typeface="+mn-ea"/>
                          <a:cs typeface="+mn-cs"/>
                        </a:rPr>
                        <a:t>”</a:t>
                      </a:r>
                      <a:endParaRPr lang="zh-CN" sz="1400" kern="100">
                        <a:solidFill>
                          <a:schemeClr val="dk1"/>
                        </a:solidFill>
                        <a:effectLst/>
                        <a:latin typeface="Times New Roman" panose="02020603050405020304"/>
                        <a:ea typeface="+mn-ea"/>
                        <a:cs typeface="+mn-cs"/>
                      </a:endParaRPr>
                    </a:p>
                  </a:txBody>
                  <a:tcPr marL="68584" marR="68584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F1F9"/>
                    </a:solidFill>
                  </a:tcPr>
                </a:tc>
                <a:tc>
                  <a:txBody>
                    <a:bodyPr/>
                    <a:lstStyle/>
                    <a:p>
                      <a:pPr marL="10922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400" kern="100">
                          <a:solidFill>
                            <a:schemeClr val="dk1"/>
                          </a:solidFill>
                          <a:effectLst/>
                          <a:latin typeface="Times New Roman" panose="02020603050405020304"/>
                          <a:ea typeface="+mn-ea"/>
                          <a:cs typeface="+mn-cs"/>
                        </a:rPr>
                        <a:t>\uhhhh</a:t>
                      </a:r>
                      <a:endParaRPr lang="zh-CN" sz="1400" kern="100">
                        <a:solidFill>
                          <a:schemeClr val="dk1"/>
                        </a:solidFill>
                        <a:effectLst/>
                        <a:latin typeface="Times New Roman" panose="02020603050405020304"/>
                        <a:ea typeface="+mn-ea"/>
                        <a:cs typeface="+mn-cs"/>
                      </a:endParaRPr>
                    </a:p>
                  </a:txBody>
                  <a:tcPr marL="68584" marR="68584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F1F9"/>
                    </a:solidFill>
                  </a:tcPr>
                </a:tc>
                <a:tc>
                  <a:txBody>
                    <a:bodyPr/>
                    <a:lstStyle/>
                    <a:p>
                      <a:pPr marL="10922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sz="1400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/>
                          <a:ea typeface="+mn-ea"/>
                          <a:cs typeface="+mn-cs"/>
                        </a:rPr>
                        <a:t>由四位</a:t>
                      </a:r>
                      <a:r>
                        <a:rPr lang="en-US" sz="1400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/>
                          <a:ea typeface="+mn-ea"/>
                          <a:cs typeface="+mn-cs"/>
                        </a:rPr>
                        <a:t>16</a:t>
                      </a:r>
                      <a:r>
                        <a:rPr lang="zh-CN" sz="1400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/>
                          <a:ea typeface="+mn-ea"/>
                          <a:cs typeface="+mn-cs"/>
                        </a:rPr>
                        <a:t>进制数字</a:t>
                      </a:r>
                      <a:r>
                        <a:rPr lang="en-US" sz="1400" kern="1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/>
                          <a:ea typeface="+mn-ea"/>
                          <a:cs typeface="+mn-cs"/>
                        </a:rPr>
                        <a:t>hhhh</a:t>
                      </a:r>
                      <a:r>
                        <a:rPr lang="zh-CN" sz="1400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/>
                          <a:ea typeface="+mn-ea"/>
                          <a:cs typeface="+mn-cs"/>
                        </a:rPr>
                        <a:t>表示的</a:t>
                      </a:r>
                      <a:r>
                        <a:rPr lang="en-US" sz="1400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/>
                          <a:ea typeface="+mn-ea"/>
                          <a:cs typeface="+mn-cs"/>
                        </a:rPr>
                        <a:t>Unicode</a:t>
                      </a:r>
                      <a:r>
                        <a:rPr lang="zh-CN" sz="1400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/>
                          <a:ea typeface="+mn-ea"/>
                          <a:cs typeface="+mn-cs"/>
                        </a:rPr>
                        <a:t>字符。如“</a:t>
                      </a:r>
                      <a:r>
                        <a:rPr lang="en-US" sz="1400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/>
                          <a:ea typeface="+mn-ea"/>
                          <a:cs typeface="+mn-cs"/>
                        </a:rPr>
                        <a:t>\u597d</a:t>
                      </a:r>
                      <a:r>
                        <a:rPr lang="zh-CN" sz="1400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/>
                          <a:ea typeface="+mn-ea"/>
                          <a:cs typeface="+mn-cs"/>
                        </a:rPr>
                        <a:t>”表示“好”</a:t>
                      </a:r>
                      <a:endParaRPr lang="zh-CN" sz="1400" kern="100" dirty="0">
                        <a:solidFill>
                          <a:schemeClr val="dk1"/>
                        </a:solidFill>
                        <a:effectLst/>
                        <a:latin typeface="Times New Roman" panose="02020603050405020304"/>
                        <a:ea typeface="+mn-ea"/>
                        <a:cs typeface="+mn-cs"/>
                      </a:endParaRPr>
                    </a:p>
                  </a:txBody>
                  <a:tcPr marL="68584" marR="68584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F1F9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标题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 anchorCtr="0">
            <a:noAutofit/>
          </a:bodyPr>
          <a:lstStyle/>
          <a:p>
            <a:r>
              <a:rPr lang="en-US" altLang="zh-CN" b="1" dirty="0"/>
              <a:t>2</a:t>
            </a:r>
            <a:r>
              <a:rPr lang="en-US" altLang="zh-CN" b="1" dirty="0" smtClean="0"/>
              <a:t>. </a:t>
            </a:r>
            <a:r>
              <a:rPr lang="zh-CN" altLang="en-US" b="1" dirty="0"/>
              <a:t>数据类型</a:t>
            </a:r>
            <a:endParaRPr lang="zh-CN" altLang="en-US" b="1" dirty="0"/>
          </a:p>
        </p:txBody>
      </p:sp>
      <p:sp>
        <p:nvSpPr>
          <p:cNvPr id="12" name="矩形 38"/>
          <p:cNvSpPr>
            <a:spLocks noChangeArrowheads="1"/>
          </p:cNvSpPr>
          <p:nvPr/>
        </p:nvSpPr>
        <p:spPr bwMode="auto">
          <a:xfrm>
            <a:off x="250825" y="1273175"/>
            <a:ext cx="84296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457200" marR="0" lvl="0" indent="-4572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defRPr/>
            </a:pPr>
            <a:r>
              <a:rPr kumimoji="0" lang="en-US" altLang="zh-CN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4</a:t>
            </a:r>
            <a:r>
              <a:rPr kumimoji="0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）空型</a:t>
            </a:r>
            <a:endParaRPr kumimoji="0" lang="en-US" altLang="zh-CN" sz="2000" b="1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361950" y="1947863"/>
            <a:ext cx="8520113" cy="255454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+mn-ea"/>
                <a:ea typeface="+mn-ea"/>
              </a:rPr>
              <a:t>空型（</a:t>
            </a:r>
            <a:r>
              <a:rPr lang="en-US" altLang="zh-CN" sz="2000" dirty="0">
                <a:latin typeface="+mn-ea"/>
                <a:ea typeface="+mn-ea"/>
              </a:rPr>
              <a:t>Null</a:t>
            </a:r>
            <a:r>
              <a:rPr lang="zh-CN" altLang="en-US" sz="2000" dirty="0">
                <a:latin typeface="+mn-ea"/>
                <a:ea typeface="+mn-ea"/>
              </a:rPr>
              <a:t>）只有一个特殊的</a:t>
            </a:r>
            <a:r>
              <a:rPr lang="en-US" altLang="zh-CN" sz="2000" dirty="0">
                <a:latin typeface="+mn-ea"/>
                <a:ea typeface="+mn-ea"/>
              </a:rPr>
              <a:t>null</a:t>
            </a:r>
            <a:r>
              <a:rPr lang="zh-CN" altLang="en-US" sz="2000" dirty="0">
                <a:latin typeface="+mn-ea"/>
                <a:ea typeface="+mn-ea"/>
              </a:rPr>
              <a:t>值。</a:t>
            </a:r>
            <a:endParaRPr lang="en-US" altLang="zh-CN" sz="2000" dirty="0">
              <a:latin typeface="+mn-ea"/>
              <a:ea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+mn-ea"/>
                <a:ea typeface="+mn-ea"/>
              </a:rPr>
              <a:t>空</a:t>
            </a:r>
            <a:r>
              <a:rPr lang="zh-CN" altLang="en-US" sz="2000" dirty="0" smtClean="0">
                <a:latin typeface="+mn-ea"/>
                <a:ea typeface="+mn-ea"/>
              </a:rPr>
              <a:t>型经常用于</a:t>
            </a:r>
            <a:r>
              <a:rPr lang="zh-CN" altLang="en-US" sz="2000" dirty="0">
                <a:latin typeface="+mn-ea"/>
                <a:ea typeface="+mn-ea"/>
              </a:rPr>
              <a:t>表示一个不存在的或无效的</a:t>
            </a:r>
            <a:r>
              <a:rPr lang="zh-CN" altLang="en-US" sz="2000" dirty="0" smtClean="0">
                <a:latin typeface="+mn-ea"/>
                <a:ea typeface="+mn-ea"/>
              </a:rPr>
              <a:t>对象或地址</a:t>
            </a:r>
            <a:r>
              <a:rPr lang="zh-CN" altLang="en-US" sz="2000" dirty="0">
                <a:latin typeface="+mn-ea"/>
                <a:ea typeface="+mn-ea"/>
              </a:rPr>
              <a:t>。</a:t>
            </a:r>
            <a:endParaRPr lang="en-US" altLang="zh-CN" sz="2000" dirty="0">
              <a:latin typeface="+mn-ea"/>
              <a:ea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en-US" altLang="zh-CN" sz="2000" dirty="0">
                <a:latin typeface="+mn-ea"/>
                <a:ea typeface="+mn-ea"/>
              </a:rPr>
              <a:t>JavaScript</a:t>
            </a:r>
            <a:r>
              <a:rPr lang="zh-CN" altLang="en-US" sz="2000" dirty="0">
                <a:latin typeface="+mn-ea"/>
                <a:ea typeface="+mn-ea"/>
              </a:rPr>
              <a:t>中大小写敏感，因此变量值只有是小写的</a:t>
            </a:r>
            <a:r>
              <a:rPr lang="en-US" altLang="zh-CN" sz="2000" dirty="0">
                <a:latin typeface="+mn-ea"/>
                <a:ea typeface="+mn-ea"/>
              </a:rPr>
              <a:t>null</a:t>
            </a:r>
            <a:r>
              <a:rPr lang="zh-CN" altLang="en-US" sz="2000" dirty="0">
                <a:latin typeface="+mn-ea"/>
                <a:ea typeface="+mn-ea"/>
              </a:rPr>
              <a:t>时才表示空型（</a:t>
            </a:r>
            <a:r>
              <a:rPr lang="en-US" altLang="zh-CN" sz="2000" dirty="0">
                <a:latin typeface="+mn-ea"/>
                <a:ea typeface="+mn-ea"/>
              </a:rPr>
              <a:t>Null</a:t>
            </a:r>
            <a:r>
              <a:rPr lang="zh-CN" altLang="en-US" sz="2000" dirty="0">
                <a:latin typeface="+mn-ea"/>
                <a:ea typeface="+mn-ea"/>
              </a:rPr>
              <a:t>）。</a:t>
            </a:r>
            <a:endParaRPr lang="zh-CN" altLang="en-US" sz="2000" dirty="0">
              <a:latin typeface="+mn-ea"/>
              <a:ea typeface="+mn-ea"/>
            </a:endParaRPr>
          </a:p>
        </p:txBody>
      </p:sp>
      <p:graphicFrame>
        <p:nvGraphicFramePr>
          <p:cNvPr id="5" name="表格 4"/>
          <p:cNvGraphicFramePr>
            <a:graphicFrameLocks noGrp="1"/>
          </p:cNvGraphicFramePr>
          <p:nvPr/>
        </p:nvGraphicFramePr>
        <p:xfrm>
          <a:off x="889271" y="4797631"/>
          <a:ext cx="7730836" cy="771896"/>
        </p:xfrm>
        <a:graphic>
          <a:graphicData uri="http://schemas.openxmlformats.org/drawingml/2006/table">
            <a:tbl>
              <a:tblPr/>
              <a:tblGrid>
                <a:gridCol w="7730836"/>
              </a:tblGrid>
              <a:tr h="77189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800" b="0" i="1" kern="0" noProof="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var</a:t>
                      </a:r>
                      <a:r>
                        <a:rPr lang="en-US" altLang="zh-CN" sz="1800" b="0" i="1" kern="0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CN" sz="1800" b="0" i="1" kern="0" noProof="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obj</a:t>
                      </a:r>
                      <a:r>
                        <a:rPr lang="en-US" altLang="zh-CN" sz="1800" b="0" i="1" kern="0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=null</a:t>
                      </a:r>
                      <a:r>
                        <a:rPr lang="zh-CN" altLang="en-US" sz="1800" b="0" i="1" kern="0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；</a:t>
                      </a:r>
                      <a:endParaRPr lang="zh-CN" altLang="en-US" sz="1800" b="0" i="1" kern="0" noProof="0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34993" marR="34993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9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标题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 anchorCtr="0">
            <a:noAutofit/>
          </a:bodyPr>
          <a:lstStyle/>
          <a:p>
            <a:r>
              <a:rPr lang="en-US" altLang="zh-CN" b="1" dirty="0"/>
              <a:t>2</a:t>
            </a:r>
            <a:r>
              <a:rPr lang="en-US" altLang="zh-CN" b="1" dirty="0" smtClean="0"/>
              <a:t>. </a:t>
            </a:r>
            <a:r>
              <a:rPr lang="zh-CN" altLang="en-US" b="1" dirty="0"/>
              <a:t>数据类型</a:t>
            </a:r>
            <a:endParaRPr lang="zh-CN" altLang="en-US" b="1" dirty="0"/>
          </a:p>
        </p:txBody>
      </p:sp>
      <p:sp>
        <p:nvSpPr>
          <p:cNvPr id="12" name="矩形 38"/>
          <p:cNvSpPr>
            <a:spLocks noChangeArrowheads="1"/>
          </p:cNvSpPr>
          <p:nvPr/>
        </p:nvSpPr>
        <p:spPr bwMode="auto">
          <a:xfrm>
            <a:off x="250825" y="1273175"/>
            <a:ext cx="84296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457200" marR="0" lvl="0" indent="-4572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defRPr/>
            </a:pPr>
            <a:r>
              <a:rPr kumimoji="0" lang="en-US" altLang="zh-CN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5</a:t>
            </a:r>
            <a:r>
              <a:rPr kumimoji="0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）未定义型</a:t>
            </a:r>
            <a:endParaRPr kumimoji="0" lang="en-US" altLang="zh-CN" sz="2000" b="1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8916" name="矩形 4"/>
          <p:cNvSpPr/>
          <p:nvPr/>
        </p:nvSpPr>
        <p:spPr>
          <a:xfrm>
            <a:off x="361950" y="1947863"/>
            <a:ext cx="8782050" cy="2346283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u="sng" dirty="0">
                <a:latin typeface="+mn-ea"/>
                <a:ea typeface="+mn-ea"/>
              </a:rPr>
              <a:t>未定义型</a:t>
            </a:r>
            <a:r>
              <a:rPr lang="zh-CN" altLang="en-US" sz="2000" dirty="0">
                <a:latin typeface="+mn-ea"/>
                <a:ea typeface="+mn-ea"/>
              </a:rPr>
              <a:t>（</a:t>
            </a:r>
            <a:r>
              <a:rPr lang="en-US" altLang="zh-CN" sz="2000" dirty="0">
                <a:latin typeface="+mn-ea"/>
                <a:ea typeface="+mn-ea"/>
              </a:rPr>
              <a:t>Undefined</a:t>
            </a:r>
            <a:r>
              <a:rPr lang="zh-CN" altLang="en-US" sz="2000" dirty="0">
                <a:latin typeface="+mn-ea"/>
                <a:ea typeface="+mn-ea"/>
              </a:rPr>
              <a:t>）也只有一个特殊的</a:t>
            </a:r>
            <a:r>
              <a:rPr lang="en-US" altLang="zh-CN" sz="2000" dirty="0">
                <a:latin typeface="+mn-ea"/>
                <a:ea typeface="+mn-ea"/>
              </a:rPr>
              <a:t>undefined</a:t>
            </a:r>
            <a:r>
              <a:rPr lang="zh-CN" altLang="en-US" sz="2000" dirty="0">
                <a:latin typeface="+mn-ea"/>
                <a:ea typeface="+mn-ea"/>
              </a:rPr>
              <a:t>值。</a:t>
            </a:r>
            <a:endParaRPr lang="en-US" altLang="zh-CN" sz="2000" dirty="0">
              <a:latin typeface="+mn-ea"/>
              <a:ea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u="sng" dirty="0">
                <a:latin typeface="+mn-ea"/>
                <a:ea typeface="+mn-ea"/>
              </a:rPr>
              <a:t>未定义型</a:t>
            </a:r>
            <a:r>
              <a:rPr lang="zh-CN" altLang="en-US" sz="2000" dirty="0">
                <a:latin typeface="+mn-ea"/>
                <a:ea typeface="+mn-ea"/>
              </a:rPr>
              <a:t>用于声明的变量还未被初始化时，变量的默认值为</a:t>
            </a:r>
            <a:r>
              <a:rPr lang="en-US" altLang="zh-CN" sz="2000" dirty="0">
                <a:latin typeface="+mn-ea"/>
                <a:ea typeface="+mn-ea"/>
              </a:rPr>
              <a:t>undefined</a:t>
            </a:r>
            <a:r>
              <a:rPr lang="zh-CN" altLang="en-US" sz="2000" dirty="0">
                <a:latin typeface="+mn-ea"/>
                <a:ea typeface="+mn-ea"/>
              </a:rPr>
              <a:t>。</a:t>
            </a:r>
            <a:endParaRPr lang="en-US" altLang="zh-CN" sz="2000" dirty="0">
              <a:latin typeface="+mn-ea"/>
              <a:ea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+mn-ea"/>
                <a:ea typeface="+mn-ea"/>
              </a:rPr>
              <a:t>与</a:t>
            </a:r>
            <a:r>
              <a:rPr lang="en-US" altLang="zh-CN" sz="2000" dirty="0">
                <a:latin typeface="+mn-ea"/>
                <a:ea typeface="+mn-ea"/>
              </a:rPr>
              <a:t>null</a:t>
            </a:r>
            <a:r>
              <a:rPr lang="zh-CN" altLang="en-US" sz="2000" dirty="0">
                <a:latin typeface="+mn-ea"/>
                <a:ea typeface="+mn-ea"/>
              </a:rPr>
              <a:t>不同的是，</a:t>
            </a:r>
            <a:r>
              <a:rPr lang="en-US" altLang="zh-CN" sz="2000" dirty="0">
                <a:latin typeface="+mn-ea"/>
                <a:ea typeface="+mn-ea"/>
              </a:rPr>
              <a:t>undefined</a:t>
            </a:r>
            <a:r>
              <a:rPr lang="zh-CN" altLang="en-US" sz="2000" dirty="0">
                <a:latin typeface="+mn-ea"/>
                <a:ea typeface="+mn-ea"/>
              </a:rPr>
              <a:t>表示没有为变量设置值，而</a:t>
            </a:r>
            <a:r>
              <a:rPr lang="en-US" altLang="zh-CN" sz="2000" dirty="0">
                <a:latin typeface="+mn-ea"/>
                <a:ea typeface="+mn-ea"/>
              </a:rPr>
              <a:t>null</a:t>
            </a:r>
            <a:r>
              <a:rPr lang="zh-CN" altLang="en-US" sz="2000" dirty="0">
                <a:latin typeface="+mn-ea"/>
                <a:ea typeface="+mn-ea"/>
              </a:rPr>
              <a:t>则表示变量（对象或地址）不存在或无效。</a:t>
            </a:r>
            <a:endParaRPr lang="en-US" altLang="zh-CN" sz="2000" dirty="0">
              <a:latin typeface="+mn-ea"/>
              <a:ea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u="sng" dirty="0">
                <a:latin typeface="+mn-ea"/>
                <a:ea typeface="+mn-ea"/>
              </a:rPr>
              <a:t>注意</a:t>
            </a:r>
            <a:r>
              <a:rPr lang="zh-CN" altLang="en-US" sz="2000" dirty="0">
                <a:latin typeface="+mn-ea"/>
                <a:ea typeface="+mn-ea"/>
              </a:rPr>
              <a:t>：</a:t>
            </a:r>
            <a:r>
              <a:rPr lang="en-US" altLang="zh-CN" sz="2000" dirty="0">
                <a:latin typeface="+mn-ea"/>
                <a:ea typeface="+mn-ea"/>
              </a:rPr>
              <a:t>null</a:t>
            </a:r>
            <a:r>
              <a:rPr lang="zh-CN" altLang="en-US" sz="2000" dirty="0">
                <a:latin typeface="+mn-ea"/>
                <a:ea typeface="+mn-ea"/>
              </a:rPr>
              <a:t>和</a:t>
            </a:r>
            <a:r>
              <a:rPr lang="en-US" altLang="zh-CN" sz="2000" dirty="0">
                <a:latin typeface="+mn-ea"/>
                <a:ea typeface="+mn-ea"/>
              </a:rPr>
              <a:t>undefined</a:t>
            </a:r>
            <a:r>
              <a:rPr lang="zh-CN" altLang="en-US" sz="2000" dirty="0">
                <a:latin typeface="+mn-ea"/>
                <a:ea typeface="+mn-ea"/>
              </a:rPr>
              <a:t>与空字符串（</a:t>
            </a:r>
            <a:r>
              <a:rPr lang="en-US" altLang="zh-CN" sz="2000" dirty="0">
                <a:latin typeface="+mn-ea"/>
                <a:ea typeface="+mn-ea"/>
              </a:rPr>
              <a:t>''</a:t>
            </a:r>
            <a:r>
              <a:rPr lang="zh-CN" altLang="en-US" sz="2000" dirty="0">
                <a:latin typeface="+mn-ea"/>
                <a:ea typeface="+mn-ea"/>
              </a:rPr>
              <a:t>）和</a:t>
            </a:r>
            <a:r>
              <a:rPr lang="en-US" altLang="zh-CN" sz="2000" dirty="0">
                <a:latin typeface="+mn-ea"/>
                <a:ea typeface="+mn-ea"/>
              </a:rPr>
              <a:t>0</a:t>
            </a:r>
            <a:r>
              <a:rPr lang="zh-CN" altLang="en-US" sz="2000" dirty="0">
                <a:latin typeface="+mn-ea"/>
                <a:ea typeface="+mn-ea"/>
              </a:rPr>
              <a:t>都不相等。</a:t>
            </a:r>
            <a:endParaRPr lang="zh-CN" altLang="en-US" sz="2000" dirty="0">
              <a:latin typeface="+mn-ea"/>
              <a:ea typeface="+mn-ea"/>
            </a:endParaRPr>
          </a:p>
        </p:txBody>
      </p:sp>
      <p:graphicFrame>
        <p:nvGraphicFramePr>
          <p:cNvPr id="5" name="表格 4"/>
          <p:cNvGraphicFramePr>
            <a:graphicFrameLocks noGrp="1"/>
          </p:cNvGraphicFramePr>
          <p:nvPr/>
        </p:nvGraphicFramePr>
        <p:xfrm>
          <a:off x="889271" y="4916396"/>
          <a:ext cx="7730836" cy="822960"/>
        </p:xfrm>
        <a:graphic>
          <a:graphicData uri="http://schemas.openxmlformats.org/drawingml/2006/table">
            <a:tbl>
              <a:tblPr/>
              <a:tblGrid>
                <a:gridCol w="7730836"/>
              </a:tblGrid>
              <a:tr h="77189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800" b="0" i="1" kern="0" noProof="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var</a:t>
                      </a:r>
                      <a:r>
                        <a:rPr lang="en-US" altLang="zh-CN" sz="1800" b="0" i="1" kern="0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a</a:t>
                      </a:r>
                      <a:r>
                        <a:rPr lang="zh-CN" altLang="en-US" sz="1800" b="0" i="1" kern="0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；</a:t>
                      </a:r>
                      <a:endParaRPr lang="en-US" altLang="zh-CN" sz="1800" b="0" i="1" kern="0" noProof="0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800" b="0" i="1" kern="0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console.log(a);    //a</a:t>
                      </a:r>
                      <a:r>
                        <a:rPr lang="zh-CN" altLang="en-US" sz="1800" b="0" i="1" kern="0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的值会打印</a:t>
                      </a:r>
                      <a:r>
                        <a:rPr lang="en-US" altLang="zh-CN" sz="1800" b="0" i="1" kern="0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undefined</a:t>
                      </a:r>
                      <a:endParaRPr lang="zh-CN" altLang="en-US" sz="1800" b="0" i="1" kern="0" noProof="0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34993" marR="34993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89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89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89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389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38916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标题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 anchorCtr="0">
            <a:noAutofit/>
          </a:bodyPr>
          <a:lstStyle/>
          <a:p>
            <a:r>
              <a:rPr lang="en-US" altLang="zh-CN" b="1" dirty="0"/>
              <a:t>2</a:t>
            </a:r>
            <a:r>
              <a:rPr lang="en-US" altLang="zh-CN" b="1" dirty="0" smtClean="0"/>
              <a:t>. </a:t>
            </a:r>
            <a:r>
              <a:rPr lang="zh-CN" altLang="en-US" b="1" dirty="0"/>
              <a:t>数据类型</a:t>
            </a:r>
            <a:endParaRPr lang="zh-CN" altLang="en-US" b="1" dirty="0"/>
          </a:p>
        </p:txBody>
      </p:sp>
      <p:sp>
        <p:nvSpPr>
          <p:cNvPr id="12" name="矩形 38"/>
          <p:cNvSpPr>
            <a:spLocks noChangeArrowheads="1"/>
          </p:cNvSpPr>
          <p:nvPr/>
        </p:nvSpPr>
        <p:spPr bwMode="auto">
          <a:xfrm>
            <a:off x="250825" y="1273175"/>
            <a:ext cx="84296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457200" marR="0" lvl="0" indent="-4572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defRPr/>
            </a:pPr>
            <a:r>
              <a:rPr kumimoji="0" lang="en-US" altLang="zh-CN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6</a:t>
            </a:r>
            <a:r>
              <a:rPr kumimoji="0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）其他数据类型转布尔型</a:t>
            </a:r>
            <a:endParaRPr kumimoji="0" lang="en-US" altLang="zh-CN" sz="2000" b="1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1269" name="矩形 13"/>
          <p:cNvSpPr/>
          <p:nvPr/>
        </p:nvSpPr>
        <p:spPr>
          <a:xfrm>
            <a:off x="361950" y="1947863"/>
            <a:ext cx="8407400" cy="1422954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语法</a:t>
            </a:r>
            <a:r>
              <a:rPr lang="zh-CN" altLang="en-US" sz="2000" dirty="0">
                <a:latin typeface="+mn-ea"/>
                <a:ea typeface="+mn-ea"/>
              </a:rPr>
              <a:t>：</a:t>
            </a:r>
            <a:r>
              <a:rPr lang="en-US" altLang="zh-CN" sz="2000" dirty="0">
                <a:latin typeface="+mn-ea"/>
                <a:ea typeface="+mn-ea"/>
              </a:rPr>
              <a:t>Boolean()</a:t>
            </a:r>
            <a:r>
              <a:rPr lang="zh-CN" altLang="zh-CN" sz="2000" dirty="0">
                <a:latin typeface="+mn-ea"/>
                <a:ea typeface="+mn-ea"/>
              </a:rPr>
              <a:t>函数</a:t>
            </a:r>
            <a:r>
              <a:rPr lang="zh-CN" altLang="en-US" sz="2000" dirty="0">
                <a:latin typeface="+mn-ea"/>
                <a:ea typeface="+mn-ea"/>
              </a:rPr>
              <a:t>。</a:t>
            </a:r>
            <a:endParaRPr lang="en-US" altLang="zh-CN" sz="2000" dirty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注意</a:t>
            </a:r>
            <a:r>
              <a:rPr lang="zh-CN" altLang="en-US" sz="2000" dirty="0" smtClean="0">
                <a:latin typeface="+mn-ea"/>
                <a:ea typeface="+mn-ea"/>
              </a:rPr>
              <a:t>：</a:t>
            </a:r>
            <a:r>
              <a:rPr lang="en-US" altLang="zh-CN" sz="2000" dirty="0">
                <a:latin typeface="+mn-ea"/>
                <a:ea typeface="+mn-ea"/>
              </a:rPr>
              <a:t>Boolean()</a:t>
            </a:r>
            <a:r>
              <a:rPr lang="zh-CN" altLang="en-US" sz="2000" dirty="0">
                <a:latin typeface="+mn-ea"/>
                <a:ea typeface="+mn-ea"/>
              </a:rPr>
              <a:t>函数会将任何非空字符串和非零的数值转换为</a:t>
            </a:r>
            <a:r>
              <a:rPr lang="en-US" altLang="zh-CN" sz="2000" dirty="0">
                <a:latin typeface="+mn-ea"/>
                <a:ea typeface="+mn-ea"/>
              </a:rPr>
              <a:t>true</a:t>
            </a:r>
            <a:r>
              <a:rPr lang="zh-CN" altLang="en-US" sz="2000" dirty="0">
                <a:latin typeface="+mn-ea"/>
                <a:ea typeface="+mn-ea"/>
              </a:rPr>
              <a:t>，将空字符串、</a:t>
            </a:r>
            <a:r>
              <a:rPr lang="en-US" altLang="zh-CN" sz="2000" dirty="0">
                <a:latin typeface="+mn-ea"/>
                <a:ea typeface="+mn-ea"/>
              </a:rPr>
              <a:t>0</a:t>
            </a:r>
            <a:r>
              <a:rPr lang="zh-CN" altLang="en-US" sz="2000" dirty="0">
                <a:latin typeface="+mn-ea"/>
                <a:ea typeface="+mn-ea"/>
              </a:rPr>
              <a:t>、</a:t>
            </a:r>
            <a:r>
              <a:rPr lang="en-US" altLang="zh-CN" sz="2000" dirty="0">
                <a:latin typeface="+mn-ea"/>
                <a:ea typeface="+mn-ea"/>
              </a:rPr>
              <a:t>NaN</a:t>
            </a:r>
            <a:r>
              <a:rPr lang="zh-CN" altLang="en-US" sz="2000" dirty="0">
                <a:latin typeface="+mn-ea"/>
                <a:ea typeface="+mn-ea"/>
              </a:rPr>
              <a:t>、</a:t>
            </a:r>
            <a:r>
              <a:rPr lang="en-US" altLang="zh-CN" sz="2000" dirty="0">
                <a:latin typeface="+mn-ea"/>
                <a:ea typeface="+mn-ea"/>
              </a:rPr>
              <a:t>undefined</a:t>
            </a:r>
            <a:r>
              <a:rPr lang="zh-CN" altLang="en-US" sz="2000" dirty="0">
                <a:latin typeface="+mn-ea"/>
                <a:ea typeface="+mn-ea"/>
              </a:rPr>
              <a:t>和</a:t>
            </a:r>
            <a:r>
              <a:rPr lang="en-US" altLang="zh-CN" sz="2000" dirty="0">
                <a:latin typeface="+mn-ea"/>
                <a:ea typeface="+mn-ea"/>
              </a:rPr>
              <a:t>null</a:t>
            </a:r>
            <a:r>
              <a:rPr lang="zh-CN" altLang="en-US" sz="2000" dirty="0">
                <a:latin typeface="+mn-ea"/>
                <a:ea typeface="+mn-ea"/>
              </a:rPr>
              <a:t>转换为</a:t>
            </a:r>
            <a:r>
              <a:rPr lang="en-US" altLang="zh-CN" sz="2000" dirty="0">
                <a:latin typeface="+mn-ea"/>
                <a:ea typeface="+mn-ea"/>
              </a:rPr>
              <a:t>false</a:t>
            </a:r>
            <a:r>
              <a:rPr lang="zh-CN" altLang="en-US" sz="2000" dirty="0">
                <a:latin typeface="+mn-ea"/>
                <a:ea typeface="+mn-ea"/>
              </a:rPr>
              <a:t>。</a:t>
            </a:r>
            <a:endParaRPr lang="en-US" altLang="zh-CN" sz="2000" dirty="0">
              <a:latin typeface="+mn-ea"/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12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12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1269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标题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 anchorCtr="0">
            <a:noAutofit/>
          </a:bodyPr>
          <a:lstStyle/>
          <a:p>
            <a:r>
              <a:rPr lang="en-US" altLang="zh-CN" b="1" dirty="0"/>
              <a:t>2</a:t>
            </a:r>
            <a:r>
              <a:rPr lang="en-US" altLang="zh-CN" b="1" dirty="0" smtClean="0"/>
              <a:t>. </a:t>
            </a:r>
            <a:r>
              <a:rPr lang="zh-CN" altLang="en-US" b="1" dirty="0"/>
              <a:t>数据类型</a:t>
            </a:r>
            <a:endParaRPr lang="zh-CN" altLang="en-US" b="1" dirty="0"/>
          </a:p>
        </p:txBody>
      </p:sp>
      <p:sp>
        <p:nvSpPr>
          <p:cNvPr id="12" name="矩形 38"/>
          <p:cNvSpPr>
            <a:spLocks noChangeArrowheads="1"/>
          </p:cNvSpPr>
          <p:nvPr/>
        </p:nvSpPr>
        <p:spPr bwMode="auto">
          <a:xfrm>
            <a:off x="250825" y="1273175"/>
            <a:ext cx="84296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457200" lvl="0" indent="-457200" eaLnBrk="1" hangingPunct="1">
              <a:defRPr/>
            </a:pPr>
            <a:r>
              <a:rPr kumimoji="0" lang="en-US" altLang="zh-CN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7</a:t>
            </a:r>
            <a:r>
              <a:rPr lang="zh-CN" alt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）其他数据类型转</a:t>
            </a:r>
            <a:r>
              <a:rPr kumimoji="0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数值型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矩形 13"/>
          <p:cNvSpPr/>
          <p:nvPr/>
        </p:nvSpPr>
        <p:spPr>
          <a:xfrm>
            <a:off x="361950" y="1710363"/>
            <a:ext cx="8407400" cy="707886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语法</a:t>
            </a:r>
            <a:r>
              <a:rPr lang="zh-CN" altLang="en-US" sz="2000" dirty="0">
                <a:latin typeface="+mn-ea"/>
                <a:ea typeface="+mn-ea"/>
              </a:rPr>
              <a:t>：</a:t>
            </a:r>
            <a:r>
              <a:rPr lang="en-US" altLang="zh-CN" sz="2000" dirty="0">
                <a:latin typeface="+mn-ea"/>
                <a:ea typeface="+mn-ea"/>
              </a:rPr>
              <a:t>Number()</a:t>
            </a:r>
            <a:r>
              <a:rPr lang="zh-CN" altLang="en-US" sz="2000" dirty="0">
                <a:latin typeface="+mn-ea"/>
                <a:ea typeface="+mn-ea"/>
              </a:rPr>
              <a:t>函数、</a:t>
            </a:r>
            <a:r>
              <a:rPr lang="en-US" altLang="zh-CN" sz="2000" dirty="0">
                <a:latin typeface="+mn-ea"/>
                <a:ea typeface="+mn-ea"/>
              </a:rPr>
              <a:t>parseInt()</a:t>
            </a:r>
            <a:r>
              <a:rPr lang="zh-CN" altLang="en-US" sz="2000" dirty="0" smtClean="0">
                <a:latin typeface="+mn-ea"/>
                <a:ea typeface="+mn-ea"/>
              </a:rPr>
              <a:t>函数和</a:t>
            </a:r>
            <a:r>
              <a:rPr lang="en-US" altLang="zh-CN" sz="2000" dirty="0" err="1" smtClean="0">
                <a:latin typeface="+mn-ea"/>
                <a:ea typeface="+mn-ea"/>
              </a:rPr>
              <a:t>parseFloat</a:t>
            </a:r>
            <a:r>
              <a:rPr lang="en-US" altLang="zh-CN" sz="2000" dirty="0">
                <a:latin typeface="+mn-ea"/>
                <a:ea typeface="+mn-ea"/>
              </a:rPr>
              <a:t>()</a:t>
            </a:r>
            <a:r>
              <a:rPr lang="zh-CN" altLang="en-US" sz="2000" dirty="0">
                <a:latin typeface="+mn-ea"/>
                <a:ea typeface="+mn-ea"/>
              </a:rPr>
              <a:t>函数</a:t>
            </a:r>
            <a:r>
              <a:rPr lang="zh-CN" altLang="en-US" dirty="0">
                <a:latin typeface="Arial" panose="020B0604020202020204" pitchFamily="34" charset="0"/>
              </a:rPr>
              <a:t>。</a:t>
            </a:r>
            <a:endParaRPr lang="en-US" altLang="zh-CN" dirty="0">
              <a:latin typeface="Arial" panose="020B0604020202020204" pitchFamily="3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61950" y="2278712"/>
            <a:ext cx="8407400" cy="4996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注意</a:t>
            </a:r>
            <a:r>
              <a:rPr lang="zh-CN" altLang="en-US" sz="2000" dirty="0" smtClean="0">
                <a:latin typeface="+mn-ea"/>
                <a:ea typeface="+mn-ea"/>
              </a:rPr>
              <a:t>：转数值型的函数在使用时有一定的区别。</a:t>
            </a:r>
            <a:endParaRPr lang="en-US" altLang="zh-CN" sz="2000" dirty="0" smtClean="0">
              <a:latin typeface="+mn-ea"/>
              <a:ea typeface="+mn-ea"/>
            </a:endParaRPr>
          </a:p>
        </p:txBody>
      </p:sp>
      <p:graphicFrame>
        <p:nvGraphicFramePr>
          <p:cNvPr id="8" name="表格 7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889271" y="3016332"/>
          <a:ext cx="7126605" cy="3545205"/>
        </p:xfrm>
        <a:graphic>
          <a:graphicData uri="http://schemas.openxmlformats.org/drawingml/2006/table">
            <a:tbl>
              <a:tblPr firstRow="1" bandRow="1"/>
              <a:tblGrid>
                <a:gridCol w="1850004"/>
                <a:gridCol w="1528380"/>
                <a:gridCol w="1892281"/>
                <a:gridCol w="1855909"/>
              </a:tblGrid>
              <a:tr h="391940">
                <a:tc>
                  <a:txBody>
                    <a:bodyPr/>
                    <a:lstStyle/>
                    <a:p>
                      <a:pPr marL="0" indent="-64135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zh-CN" altLang="en-US" sz="1400" b="1" kern="1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待转数据</a:t>
                      </a:r>
                      <a:endParaRPr lang="zh-CN" sz="1400" b="1" kern="1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1" marR="68581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DD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-64135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1400" b="1" kern="1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Number()</a:t>
                      </a:r>
                      <a:endParaRPr lang="zh-CN" sz="1400" b="1" kern="1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1" marR="68581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DD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1400" b="1" kern="100" dirty="0" err="1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parseInt</a:t>
                      </a:r>
                      <a:r>
                        <a:rPr lang="en-US" altLang="zh-CN" sz="1400" b="1" kern="1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endParaRPr lang="zh-CN" sz="1400" b="1" kern="1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76" marR="68576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DD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1400" b="1" kern="100" dirty="0" err="1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parseFloat</a:t>
                      </a:r>
                      <a:r>
                        <a:rPr lang="en-US" altLang="zh-CN" sz="1400" b="1" kern="1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endParaRPr lang="zh-CN" sz="1400" b="1" kern="1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76" marR="68576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DDC"/>
                    </a:solidFill>
                  </a:tcPr>
                </a:tc>
              </a:tr>
              <a:tr h="391940">
                <a:tc>
                  <a:txBody>
                    <a:bodyPr/>
                    <a:lstStyle/>
                    <a:p>
                      <a:pPr marL="10922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sz="1400" kern="1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/>
                          <a:ea typeface="+mn-ea"/>
                          <a:cs typeface="+mn-cs"/>
                        </a:rPr>
                        <a:t>纯数字字符串</a:t>
                      </a:r>
                      <a:endParaRPr lang="zh-CN" sz="1400" kern="100" dirty="0">
                        <a:solidFill>
                          <a:schemeClr val="dk1"/>
                        </a:solidFill>
                        <a:effectLst/>
                        <a:latin typeface="Times New Roman" panose="02020603050405020304"/>
                        <a:ea typeface="+mn-ea"/>
                        <a:cs typeface="+mn-cs"/>
                      </a:endParaRPr>
                    </a:p>
                  </a:txBody>
                  <a:tcPr marL="68581" marR="68581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DDC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0922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sz="1400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/>
                          <a:ea typeface="+mn-ea"/>
                          <a:cs typeface="+mn-cs"/>
                        </a:rPr>
                        <a:t>转成对应的数字</a:t>
                      </a:r>
                      <a:endParaRPr lang="zh-CN" sz="1400" kern="100" dirty="0">
                        <a:solidFill>
                          <a:schemeClr val="dk1"/>
                        </a:solidFill>
                        <a:effectLst/>
                        <a:latin typeface="Times New Roman" panose="02020603050405020304"/>
                        <a:ea typeface="+mn-ea"/>
                        <a:cs typeface="+mn-cs"/>
                      </a:endParaRPr>
                    </a:p>
                  </a:txBody>
                  <a:tcPr marL="68581" marR="68581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DDC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0922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sz="1400" kern="100">
                          <a:solidFill>
                            <a:schemeClr val="dk1"/>
                          </a:solidFill>
                          <a:effectLst/>
                          <a:latin typeface="Times New Roman" panose="02020603050405020304"/>
                          <a:ea typeface="+mn-ea"/>
                          <a:cs typeface="+mn-cs"/>
                        </a:rPr>
                        <a:t>转成对应的数字</a:t>
                      </a:r>
                      <a:endParaRPr lang="zh-CN" sz="1400" kern="100">
                        <a:solidFill>
                          <a:schemeClr val="dk1"/>
                        </a:solidFill>
                        <a:effectLst/>
                        <a:latin typeface="Times New Roman" panose="02020603050405020304"/>
                        <a:ea typeface="+mn-ea"/>
                        <a:cs typeface="+mn-cs"/>
                      </a:endParaRPr>
                    </a:p>
                  </a:txBody>
                  <a:tcPr marL="68581" marR="68581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DDC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0922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sz="1400" kern="100">
                          <a:solidFill>
                            <a:schemeClr val="dk1"/>
                          </a:solidFill>
                          <a:effectLst/>
                          <a:latin typeface="Times New Roman" panose="02020603050405020304"/>
                          <a:ea typeface="+mn-ea"/>
                          <a:cs typeface="+mn-cs"/>
                        </a:rPr>
                        <a:t>转成对应的数字</a:t>
                      </a:r>
                      <a:endParaRPr lang="zh-CN" sz="1400" kern="100">
                        <a:solidFill>
                          <a:schemeClr val="dk1"/>
                        </a:solidFill>
                        <a:effectLst/>
                        <a:latin typeface="Times New Roman" panose="02020603050405020304"/>
                        <a:ea typeface="+mn-ea"/>
                        <a:cs typeface="+mn-cs"/>
                      </a:endParaRPr>
                    </a:p>
                  </a:txBody>
                  <a:tcPr marL="68581" marR="68581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DDC">
                        <a:tint val="40000"/>
                      </a:srgbClr>
                    </a:solidFill>
                  </a:tcPr>
                </a:tc>
              </a:tr>
              <a:tr h="391940">
                <a:tc>
                  <a:txBody>
                    <a:bodyPr/>
                    <a:lstStyle/>
                    <a:p>
                      <a:pPr marL="10922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sz="1400" kern="100">
                          <a:solidFill>
                            <a:schemeClr val="dk1"/>
                          </a:solidFill>
                          <a:effectLst/>
                          <a:latin typeface="Times New Roman" panose="02020603050405020304"/>
                          <a:ea typeface="+mn-ea"/>
                          <a:cs typeface="+mn-cs"/>
                        </a:rPr>
                        <a:t>空字符串</a:t>
                      </a:r>
                      <a:endParaRPr lang="zh-CN" sz="1400" kern="100">
                        <a:solidFill>
                          <a:schemeClr val="dk1"/>
                        </a:solidFill>
                        <a:effectLst/>
                        <a:latin typeface="Times New Roman" panose="02020603050405020304"/>
                        <a:ea typeface="+mn-ea"/>
                        <a:cs typeface="+mn-cs"/>
                      </a:endParaRPr>
                    </a:p>
                  </a:txBody>
                  <a:tcPr marL="68581" marR="68581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F1F9"/>
                    </a:solidFill>
                  </a:tcPr>
                </a:tc>
                <a:tc>
                  <a:txBody>
                    <a:bodyPr/>
                    <a:lstStyle/>
                    <a:p>
                      <a:pPr marL="10922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400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/>
                          <a:ea typeface="+mn-ea"/>
                          <a:cs typeface="+mn-cs"/>
                        </a:rPr>
                        <a:t>0</a:t>
                      </a:r>
                      <a:endParaRPr lang="zh-CN" sz="1400" kern="100" dirty="0">
                        <a:solidFill>
                          <a:schemeClr val="dk1"/>
                        </a:solidFill>
                        <a:effectLst/>
                        <a:latin typeface="Times New Roman" panose="02020603050405020304"/>
                        <a:ea typeface="+mn-ea"/>
                        <a:cs typeface="+mn-cs"/>
                      </a:endParaRPr>
                    </a:p>
                  </a:txBody>
                  <a:tcPr marL="68581" marR="68581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F1F9"/>
                    </a:solidFill>
                  </a:tcPr>
                </a:tc>
                <a:tc>
                  <a:txBody>
                    <a:bodyPr/>
                    <a:lstStyle/>
                    <a:p>
                      <a:pPr marL="10922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400" kern="1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/>
                          <a:ea typeface="+mn-ea"/>
                          <a:cs typeface="+mn-cs"/>
                        </a:rPr>
                        <a:t>NaN</a:t>
                      </a:r>
                      <a:endParaRPr lang="zh-CN" sz="1400" kern="100" dirty="0">
                        <a:solidFill>
                          <a:schemeClr val="dk1"/>
                        </a:solidFill>
                        <a:effectLst/>
                        <a:latin typeface="Times New Roman" panose="02020603050405020304"/>
                        <a:ea typeface="+mn-ea"/>
                        <a:cs typeface="+mn-cs"/>
                      </a:endParaRPr>
                    </a:p>
                  </a:txBody>
                  <a:tcPr marL="68581" marR="68581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F1F9"/>
                    </a:solidFill>
                  </a:tcPr>
                </a:tc>
                <a:tc>
                  <a:txBody>
                    <a:bodyPr/>
                    <a:lstStyle/>
                    <a:p>
                      <a:pPr marL="10922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400" kern="100">
                          <a:solidFill>
                            <a:schemeClr val="dk1"/>
                          </a:solidFill>
                          <a:effectLst/>
                          <a:latin typeface="Times New Roman" panose="02020603050405020304"/>
                          <a:ea typeface="+mn-ea"/>
                          <a:cs typeface="+mn-cs"/>
                        </a:rPr>
                        <a:t>NaN</a:t>
                      </a:r>
                      <a:endParaRPr lang="zh-CN" sz="1400" kern="100">
                        <a:solidFill>
                          <a:schemeClr val="dk1"/>
                        </a:solidFill>
                        <a:effectLst/>
                        <a:latin typeface="Times New Roman" panose="02020603050405020304"/>
                        <a:ea typeface="+mn-ea"/>
                        <a:cs typeface="+mn-cs"/>
                      </a:endParaRPr>
                    </a:p>
                  </a:txBody>
                  <a:tcPr marL="68581" marR="68581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F1F9"/>
                    </a:solidFill>
                  </a:tcPr>
                </a:tc>
              </a:tr>
              <a:tr h="391940">
                <a:tc>
                  <a:txBody>
                    <a:bodyPr/>
                    <a:lstStyle/>
                    <a:p>
                      <a:pPr marL="10922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sz="1400" kern="100">
                          <a:solidFill>
                            <a:schemeClr val="dk1"/>
                          </a:solidFill>
                          <a:effectLst/>
                          <a:latin typeface="Times New Roman" panose="02020603050405020304"/>
                          <a:ea typeface="+mn-ea"/>
                          <a:cs typeface="+mn-cs"/>
                        </a:rPr>
                        <a:t>数字开头的字符串</a:t>
                      </a:r>
                      <a:endParaRPr lang="zh-CN" sz="1400" kern="100">
                        <a:solidFill>
                          <a:schemeClr val="dk1"/>
                        </a:solidFill>
                        <a:effectLst/>
                        <a:latin typeface="Times New Roman" panose="02020603050405020304"/>
                        <a:ea typeface="+mn-ea"/>
                        <a:cs typeface="+mn-cs"/>
                      </a:endParaRPr>
                    </a:p>
                  </a:txBody>
                  <a:tcPr marL="68581" marR="68581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DDC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0922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400" kern="100">
                          <a:solidFill>
                            <a:schemeClr val="dk1"/>
                          </a:solidFill>
                          <a:effectLst/>
                          <a:latin typeface="Times New Roman" panose="02020603050405020304"/>
                          <a:ea typeface="+mn-ea"/>
                          <a:cs typeface="+mn-cs"/>
                        </a:rPr>
                        <a:t>NaN</a:t>
                      </a:r>
                      <a:endParaRPr lang="zh-CN" sz="1400" kern="100">
                        <a:solidFill>
                          <a:schemeClr val="dk1"/>
                        </a:solidFill>
                        <a:effectLst/>
                        <a:latin typeface="Times New Roman" panose="02020603050405020304"/>
                        <a:ea typeface="+mn-ea"/>
                        <a:cs typeface="+mn-cs"/>
                      </a:endParaRPr>
                    </a:p>
                  </a:txBody>
                  <a:tcPr marL="68581" marR="68581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DDC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0922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sz="1400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/>
                          <a:ea typeface="+mn-ea"/>
                          <a:cs typeface="+mn-cs"/>
                        </a:rPr>
                        <a:t>转成开头的数字</a:t>
                      </a:r>
                      <a:endParaRPr lang="zh-CN" sz="1400" kern="100" dirty="0">
                        <a:solidFill>
                          <a:schemeClr val="dk1"/>
                        </a:solidFill>
                        <a:effectLst/>
                        <a:latin typeface="Times New Roman" panose="02020603050405020304"/>
                        <a:ea typeface="+mn-ea"/>
                        <a:cs typeface="+mn-cs"/>
                      </a:endParaRPr>
                    </a:p>
                  </a:txBody>
                  <a:tcPr marL="68581" marR="68581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DDC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0922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sz="1400" kern="100">
                          <a:solidFill>
                            <a:schemeClr val="dk1"/>
                          </a:solidFill>
                          <a:effectLst/>
                          <a:latin typeface="Times New Roman" panose="02020603050405020304"/>
                          <a:ea typeface="+mn-ea"/>
                          <a:cs typeface="+mn-cs"/>
                        </a:rPr>
                        <a:t>转成开头的数字</a:t>
                      </a:r>
                      <a:endParaRPr lang="zh-CN" sz="1400" kern="100">
                        <a:solidFill>
                          <a:schemeClr val="dk1"/>
                        </a:solidFill>
                        <a:effectLst/>
                        <a:latin typeface="Times New Roman" panose="02020603050405020304"/>
                        <a:ea typeface="+mn-ea"/>
                        <a:cs typeface="+mn-cs"/>
                      </a:endParaRPr>
                    </a:p>
                  </a:txBody>
                  <a:tcPr marL="68581" marR="68581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DDC">
                        <a:tint val="40000"/>
                      </a:srgbClr>
                    </a:solidFill>
                  </a:tcPr>
                </a:tc>
              </a:tr>
              <a:tr h="409575">
                <a:tc>
                  <a:txBody>
                    <a:bodyPr/>
                    <a:lstStyle/>
                    <a:p>
                      <a:pPr marL="10922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sz="1400" kern="100">
                          <a:solidFill>
                            <a:schemeClr val="dk1"/>
                          </a:solidFill>
                          <a:effectLst/>
                          <a:latin typeface="Times New Roman" panose="02020603050405020304"/>
                          <a:ea typeface="+mn-ea"/>
                          <a:cs typeface="+mn-cs"/>
                        </a:rPr>
                        <a:t>非数字开头字符串</a:t>
                      </a:r>
                      <a:endParaRPr lang="zh-CN" sz="1400" kern="100">
                        <a:solidFill>
                          <a:schemeClr val="dk1"/>
                        </a:solidFill>
                        <a:effectLst/>
                        <a:latin typeface="Times New Roman" panose="02020603050405020304"/>
                        <a:ea typeface="+mn-ea"/>
                        <a:cs typeface="+mn-cs"/>
                      </a:endParaRPr>
                    </a:p>
                  </a:txBody>
                  <a:tcPr marL="68581" marR="68581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F1F9"/>
                    </a:solidFill>
                  </a:tcPr>
                </a:tc>
                <a:tc>
                  <a:txBody>
                    <a:bodyPr/>
                    <a:lstStyle/>
                    <a:p>
                      <a:pPr marL="10922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400" kern="1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/>
                          <a:ea typeface="+mn-ea"/>
                          <a:cs typeface="+mn-cs"/>
                        </a:rPr>
                        <a:t>NaN</a:t>
                      </a:r>
                      <a:endParaRPr lang="zh-CN" sz="1400" kern="100" dirty="0">
                        <a:solidFill>
                          <a:schemeClr val="dk1"/>
                        </a:solidFill>
                        <a:effectLst/>
                        <a:latin typeface="Times New Roman" panose="02020603050405020304"/>
                        <a:ea typeface="+mn-ea"/>
                        <a:cs typeface="+mn-cs"/>
                      </a:endParaRPr>
                    </a:p>
                  </a:txBody>
                  <a:tcPr marL="68581" marR="68581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F1F9"/>
                    </a:solidFill>
                  </a:tcPr>
                </a:tc>
                <a:tc>
                  <a:txBody>
                    <a:bodyPr/>
                    <a:lstStyle/>
                    <a:p>
                      <a:pPr marL="10922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400" kern="1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/>
                          <a:ea typeface="+mn-ea"/>
                          <a:cs typeface="+mn-cs"/>
                        </a:rPr>
                        <a:t>NaN</a:t>
                      </a:r>
                      <a:endParaRPr lang="zh-CN" sz="1400" kern="100" dirty="0">
                        <a:solidFill>
                          <a:schemeClr val="dk1"/>
                        </a:solidFill>
                        <a:effectLst/>
                        <a:latin typeface="Times New Roman" panose="02020603050405020304"/>
                        <a:ea typeface="+mn-ea"/>
                        <a:cs typeface="+mn-cs"/>
                      </a:endParaRPr>
                    </a:p>
                  </a:txBody>
                  <a:tcPr marL="68581" marR="68581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F1F9"/>
                    </a:solidFill>
                  </a:tcPr>
                </a:tc>
                <a:tc>
                  <a:txBody>
                    <a:bodyPr/>
                    <a:lstStyle/>
                    <a:p>
                      <a:pPr marL="10922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400" kern="1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/>
                          <a:ea typeface="+mn-ea"/>
                          <a:cs typeface="+mn-cs"/>
                        </a:rPr>
                        <a:t>NaN</a:t>
                      </a:r>
                      <a:endParaRPr lang="zh-CN" sz="1400" kern="100" dirty="0">
                        <a:solidFill>
                          <a:schemeClr val="dk1"/>
                        </a:solidFill>
                        <a:effectLst/>
                        <a:latin typeface="Times New Roman" panose="02020603050405020304"/>
                        <a:ea typeface="+mn-ea"/>
                        <a:cs typeface="+mn-cs"/>
                      </a:endParaRPr>
                    </a:p>
                  </a:txBody>
                  <a:tcPr marL="68581" marR="68581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F1F9"/>
                    </a:solidFill>
                  </a:tcPr>
                </a:tc>
              </a:tr>
              <a:tr h="391940">
                <a:tc>
                  <a:txBody>
                    <a:bodyPr/>
                    <a:lstStyle/>
                    <a:p>
                      <a:pPr marL="10922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400" kern="100">
                          <a:solidFill>
                            <a:schemeClr val="dk1"/>
                          </a:solidFill>
                          <a:effectLst/>
                          <a:latin typeface="Times New Roman" panose="02020603050405020304"/>
                          <a:ea typeface="+mn-ea"/>
                          <a:cs typeface="+mn-cs"/>
                        </a:rPr>
                        <a:t>null</a:t>
                      </a:r>
                      <a:endParaRPr lang="zh-CN" sz="1400" kern="100">
                        <a:solidFill>
                          <a:schemeClr val="dk1"/>
                        </a:solidFill>
                        <a:effectLst/>
                        <a:latin typeface="Times New Roman" panose="02020603050405020304"/>
                        <a:ea typeface="+mn-ea"/>
                        <a:cs typeface="+mn-cs"/>
                      </a:endParaRPr>
                    </a:p>
                  </a:txBody>
                  <a:tcPr marL="68581" marR="68581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DDC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0922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400" kern="100">
                          <a:solidFill>
                            <a:schemeClr val="dk1"/>
                          </a:solidFill>
                          <a:effectLst/>
                          <a:latin typeface="Times New Roman" panose="02020603050405020304"/>
                          <a:ea typeface="+mn-ea"/>
                          <a:cs typeface="+mn-cs"/>
                        </a:rPr>
                        <a:t>0</a:t>
                      </a:r>
                      <a:endParaRPr lang="zh-CN" sz="1400" kern="100">
                        <a:solidFill>
                          <a:schemeClr val="dk1"/>
                        </a:solidFill>
                        <a:effectLst/>
                        <a:latin typeface="Times New Roman" panose="02020603050405020304"/>
                        <a:ea typeface="+mn-ea"/>
                        <a:cs typeface="+mn-cs"/>
                      </a:endParaRPr>
                    </a:p>
                  </a:txBody>
                  <a:tcPr marL="68581" marR="68581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DDC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0922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400" kern="100">
                          <a:solidFill>
                            <a:schemeClr val="dk1"/>
                          </a:solidFill>
                          <a:effectLst/>
                          <a:latin typeface="Times New Roman" panose="02020603050405020304"/>
                          <a:ea typeface="+mn-ea"/>
                          <a:cs typeface="+mn-cs"/>
                        </a:rPr>
                        <a:t>NaN</a:t>
                      </a:r>
                      <a:endParaRPr lang="zh-CN" sz="1400" kern="100">
                        <a:solidFill>
                          <a:schemeClr val="dk1"/>
                        </a:solidFill>
                        <a:effectLst/>
                        <a:latin typeface="Times New Roman" panose="02020603050405020304"/>
                        <a:ea typeface="+mn-ea"/>
                        <a:cs typeface="+mn-cs"/>
                      </a:endParaRPr>
                    </a:p>
                  </a:txBody>
                  <a:tcPr marL="68581" marR="68581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DDC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0922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400" kern="1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/>
                          <a:ea typeface="+mn-ea"/>
                          <a:cs typeface="+mn-cs"/>
                        </a:rPr>
                        <a:t>NaN</a:t>
                      </a:r>
                      <a:endParaRPr lang="zh-CN" sz="1400" kern="100" dirty="0">
                        <a:solidFill>
                          <a:schemeClr val="dk1"/>
                        </a:solidFill>
                        <a:effectLst/>
                        <a:latin typeface="Times New Roman" panose="02020603050405020304"/>
                        <a:ea typeface="+mn-ea"/>
                        <a:cs typeface="+mn-cs"/>
                      </a:endParaRPr>
                    </a:p>
                  </a:txBody>
                  <a:tcPr marL="68581" marR="68581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DDC">
                        <a:tint val="40000"/>
                      </a:srgbClr>
                    </a:solidFill>
                  </a:tcPr>
                </a:tc>
              </a:tr>
              <a:tr h="391940">
                <a:tc>
                  <a:txBody>
                    <a:bodyPr/>
                    <a:lstStyle/>
                    <a:p>
                      <a:pPr marL="10922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400" kern="100">
                          <a:solidFill>
                            <a:schemeClr val="dk1"/>
                          </a:solidFill>
                          <a:effectLst/>
                          <a:latin typeface="Times New Roman" panose="02020603050405020304"/>
                          <a:ea typeface="+mn-ea"/>
                          <a:cs typeface="+mn-cs"/>
                        </a:rPr>
                        <a:t>undefined</a:t>
                      </a:r>
                      <a:endParaRPr lang="zh-CN" sz="1400" kern="100">
                        <a:solidFill>
                          <a:schemeClr val="dk1"/>
                        </a:solidFill>
                        <a:effectLst/>
                        <a:latin typeface="Times New Roman" panose="02020603050405020304"/>
                        <a:ea typeface="+mn-ea"/>
                        <a:cs typeface="+mn-cs"/>
                      </a:endParaRPr>
                    </a:p>
                  </a:txBody>
                  <a:tcPr marL="68581" marR="68581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F1F9"/>
                    </a:solidFill>
                  </a:tcPr>
                </a:tc>
                <a:tc>
                  <a:txBody>
                    <a:bodyPr/>
                    <a:lstStyle/>
                    <a:p>
                      <a:pPr marL="10922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400" kern="100">
                          <a:solidFill>
                            <a:schemeClr val="dk1"/>
                          </a:solidFill>
                          <a:effectLst/>
                          <a:latin typeface="Times New Roman" panose="02020603050405020304"/>
                          <a:ea typeface="+mn-ea"/>
                          <a:cs typeface="+mn-cs"/>
                        </a:rPr>
                        <a:t>NaN</a:t>
                      </a:r>
                      <a:endParaRPr lang="zh-CN" sz="1400" kern="100">
                        <a:solidFill>
                          <a:schemeClr val="dk1"/>
                        </a:solidFill>
                        <a:effectLst/>
                        <a:latin typeface="Times New Roman" panose="02020603050405020304"/>
                        <a:ea typeface="+mn-ea"/>
                        <a:cs typeface="+mn-cs"/>
                      </a:endParaRPr>
                    </a:p>
                  </a:txBody>
                  <a:tcPr marL="68581" marR="68581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F1F9"/>
                    </a:solidFill>
                  </a:tcPr>
                </a:tc>
                <a:tc>
                  <a:txBody>
                    <a:bodyPr/>
                    <a:lstStyle/>
                    <a:p>
                      <a:pPr marL="10922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400" kern="100">
                          <a:solidFill>
                            <a:schemeClr val="dk1"/>
                          </a:solidFill>
                          <a:effectLst/>
                          <a:latin typeface="Times New Roman" panose="02020603050405020304"/>
                          <a:ea typeface="+mn-ea"/>
                          <a:cs typeface="+mn-cs"/>
                        </a:rPr>
                        <a:t>NaN</a:t>
                      </a:r>
                      <a:endParaRPr lang="zh-CN" sz="1400" kern="100">
                        <a:solidFill>
                          <a:schemeClr val="dk1"/>
                        </a:solidFill>
                        <a:effectLst/>
                        <a:latin typeface="Times New Roman" panose="02020603050405020304"/>
                        <a:ea typeface="+mn-ea"/>
                        <a:cs typeface="+mn-cs"/>
                      </a:endParaRPr>
                    </a:p>
                  </a:txBody>
                  <a:tcPr marL="68581" marR="68581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F1F9"/>
                    </a:solidFill>
                  </a:tcPr>
                </a:tc>
                <a:tc>
                  <a:txBody>
                    <a:bodyPr/>
                    <a:lstStyle/>
                    <a:p>
                      <a:pPr marL="10922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400" kern="1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/>
                          <a:ea typeface="+mn-ea"/>
                          <a:cs typeface="+mn-cs"/>
                        </a:rPr>
                        <a:t>NaN</a:t>
                      </a:r>
                      <a:endParaRPr lang="zh-CN" sz="1400" kern="100" dirty="0">
                        <a:solidFill>
                          <a:schemeClr val="dk1"/>
                        </a:solidFill>
                        <a:effectLst/>
                        <a:latin typeface="Times New Roman" panose="02020603050405020304"/>
                        <a:ea typeface="+mn-ea"/>
                        <a:cs typeface="+mn-cs"/>
                      </a:endParaRPr>
                    </a:p>
                  </a:txBody>
                  <a:tcPr marL="68581" marR="68581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F1F9"/>
                    </a:solidFill>
                  </a:tcPr>
                </a:tc>
              </a:tr>
              <a:tr h="391940">
                <a:tc>
                  <a:txBody>
                    <a:bodyPr/>
                    <a:lstStyle/>
                    <a:p>
                      <a:pPr marL="10922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400" kern="10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/>
                          <a:ea typeface="+mn-ea"/>
                          <a:cs typeface="+mn-cs"/>
                        </a:rPr>
                        <a:t>fal</a:t>
                      </a:r>
                      <a:r>
                        <a:rPr lang="en-US" altLang="zh-CN" sz="1400" kern="10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/>
                          <a:ea typeface="+mn-ea"/>
                          <a:cs typeface="+mn-cs"/>
                        </a:rPr>
                        <a:t>s</a:t>
                      </a:r>
                      <a:r>
                        <a:rPr lang="en-US" sz="1400" kern="10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/>
                          <a:ea typeface="+mn-ea"/>
                          <a:cs typeface="+mn-cs"/>
                        </a:rPr>
                        <a:t>e</a:t>
                      </a:r>
                      <a:endParaRPr lang="zh-CN" sz="1400" kern="100" dirty="0">
                        <a:solidFill>
                          <a:schemeClr val="dk1"/>
                        </a:solidFill>
                        <a:effectLst/>
                        <a:latin typeface="Times New Roman" panose="02020603050405020304"/>
                        <a:ea typeface="+mn-ea"/>
                        <a:cs typeface="+mn-cs"/>
                      </a:endParaRPr>
                    </a:p>
                  </a:txBody>
                  <a:tcPr marL="68581" marR="68581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BE3F2"/>
                    </a:solidFill>
                  </a:tcPr>
                </a:tc>
                <a:tc>
                  <a:txBody>
                    <a:bodyPr/>
                    <a:lstStyle/>
                    <a:p>
                      <a:pPr marL="10922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400" kern="100">
                          <a:solidFill>
                            <a:schemeClr val="dk1"/>
                          </a:solidFill>
                          <a:effectLst/>
                          <a:latin typeface="Times New Roman" panose="02020603050405020304"/>
                          <a:ea typeface="+mn-ea"/>
                          <a:cs typeface="+mn-cs"/>
                        </a:rPr>
                        <a:t>0</a:t>
                      </a:r>
                      <a:endParaRPr lang="zh-CN" sz="1400" kern="100">
                        <a:solidFill>
                          <a:schemeClr val="dk1"/>
                        </a:solidFill>
                        <a:effectLst/>
                        <a:latin typeface="Times New Roman" panose="02020603050405020304"/>
                        <a:ea typeface="+mn-ea"/>
                        <a:cs typeface="+mn-cs"/>
                      </a:endParaRPr>
                    </a:p>
                  </a:txBody>
                  <a:tcPr marL="68581" marR="68581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BE3F2"/>
                    </a:solidFill>
                  </a:tcPr>
                </a:tc>
                <a:tc>
                  <a:txBody>
                    <a:bodyPr/>
                    <a:lstStyle/>
                    <a:p>
                      <a:pPr marL="10922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400" kern="100">
                          <a:solidFill>
                            <a:schemeClr val="dk1"/>
                          </a:solidFill>
                          <a:effectLst/>
                          <a:latin typeface="Times New Roman" panose="02020603050405020304"/>
                          <a:ea typeface="+mn-ea"/>
                          <a:cs typeface="+mn-cs"/>
                        </a:rPr>
                        <a:t>NaN</a:t>
                      </a:r>
                      <a:endParaRPr lang="zh-CN" sz="1400" kern="100">
                        <a:solidFill>
                          <a:schemeClr val="dk1"/>
                        </a:solidFill>
                        <a:effectLst/>
                        <a:latin typeface="Times New Roman" panose="02020603050405020304"/>
                        <a:ea typeface="+mn-ea"/>
                        <a:cs typeface="+mn-cs"/>
                      </a:endParaRPr>
                    </a:p>
                  </a:txBody>
                  <a:tcPr marL="68581" marR="68581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BE3F2"/>
                    </a:solidFill>
                  </a:tcPr>
                </a:tc>
                <a:tc>
                  <a:txBody>
                    <a:bodyPr/>
                    <a:lstStyle/>
                    <a:p>
                      <a:pPr marL="10922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400" kern="1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/>
                          <a:ea typeface="+mn-ea"/>
                          <a:cs typeface="+mn-cs"/>
                        </a:rPr>
                        <a:t>NaN</a:t>
                      </a:r>
                      <a:endParaRPr lang="zh-CN" sz="1400" kern="100" dirty="0">
                        <a:solidFill>
                          <a:schemeClr val="dk1"/>
                        </a:solidFill>
                        <a:effectLst/>
                        <a:latin typeface="Times New Roman" panose="02020603050405020304"/>
                        <a:ea typeface="+mn-ea"/>
                        <a:cs typeface="+mn-cs"/>
                      </a:endParaRPr>
                    </a:p>
                  </a:txBody>
                  <a:tcPr marL="68581" marR="68581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BE3F2"/>
                    </a:solidFill>
                  </a:tcPr>
                </a:tc>
              </a:tr>
              <a:tr h="391940">
                <a:tc>
                  <a:txBody>
                    <a:bodyPr/>
                    <a:lstStyle/>
                    <a:p>
                      <a:pPr marL="10922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400" kern="100">
                          <a:solidFill>
                            <a:schemeClr val="dk1"/>
                          </a:solidFill>
                          <a:effectLst/>
                          <a:latin typeface="Times New Roman" panose="02020603050405020304"/>
                          <a:ea typeface="+mn-ea"/>
                          <a:cs typeface="+mn-cs"/>
                        </a:rPr>
                        <a:t>true</a:t>
                      </a:r>
                      <a:endParaRPr lang="zh-CN" sz="1400" kern="100">
                        <a:solidFill>
                          <a:schemeClr val="dk1"/>
                        </a:solidFill>
                        <a:effectLst/>
                        <a:latin typeface="Times New Roman" panose="02020603050405020304"/>
                        <a:ea typeface="+mn-ea"/>
                        <a:cs typeface="+mn-cs"/>
                      </a:endParaRPr>
                    </a:p>
                  </a:txBody>
                  <a:tcPr marL="68581" marR="68581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F1F9"/>
                    </a:solidFill>
                  </a:tcPr>
                </a:tc>
                <a:tc>
                  <a:txBody>
                    <a:bodyPr/>
                    <a:lstStyle/>
                    <a:p>
                      <a:pPr marL="10922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400" kern="100">
                          <a:solidFill>
                            <a:schemeClr val="dk1"/>
                          </a:solidFill>
                          <a:effectLst/>
                          <a:latin typeface="Times New Roman" panose="02020603050405020304"/>
                          <a:ea typeface="+mn-ea"/>
                          <a:cs typeface="+mn-cs"/>
                        </a:rPr>
                        <a:t>1</a:t>
                      </a:r>
                      <a:endParaRPr lang="zh-CN" sz="1400" kern="100">
                        <a:solidFill>
                          <a:schemeClr val="dk1"/>
                        </a:solidFill>
                        <a:effectLst/>
                        <a:latin typeface="Times New Roman" panose="02020603050405020304"/>
                        <a:ea typeface="+mn-ea"/>
                        <a:cs typeface="+mn-cs"/>
                      </a:endParaRPr>
                    </a:p>
                  </a:txBody>
                  <a:tcPr marL="68581" marR="68581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F1F9"/>
                    </a:solidFill>
                  </a:tcPr>
                </a:tc>
                <a:tc>
                  <a:txBody>
                    <a:bodyPr/>
                    <a:lstStyle/>
                    <a:p>
                      <a:pPr marL="10922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400" kern="100">
                          <a:solidFill>
                            <a:schemeClr val="dk1"/>
                          </a:solidFill>
                          <a:effectLst/>
                          <a:latin typeface="Times New Roman" panose="02020603050405020304"/>
                          <a:ea typeface="+mn-ea"/>
                          <a:cs typeface="+mn-cs"/>
                        </a:rPr>
                        <a:t>NaN</a:t>
                      </a:r>
                      <a:endParaRPr lang="zh-CN" sz="1400" kern="100">
                        <a:solidFill>
                          <a:schemeClr val="dk1"/>
                        </a:solidFill>
                        <a:effectLst/>
                        <a:latin typeface="Times New Roman" panose="02020603050405020304"/>
                        <a:ea typeface="+mn-ea"/>
                        <a:cs typeface="+mn-cs"/>
                      </a:endParaRPr>
                    </a:p>
                  </a:txBody>
                  <a:tcPr marL="68581" marR="68581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F1F9"/>
                    </a:solidFill>
                  </a:tcPr>
                </a:tc>
                <a:tc>
                  <a:txBody>
                    <a:bodyPr/>
                    <a:lstStyle/>
                    <a:p>
                      <a:pPr marL="10922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400" kern="10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/>
                          <a:ea typeface="+mn-ea"/>
                          <a:cs typeface="+mn-cs"/>
                        </a:rPr>
                        <a:t>NaN</a:t>
                      </a:r>
                      <a:endParaRPr lang="zh-CN" sz="1400" kern="100" dirty="0">
                        <a:solidFill>
                          <a:schemeClr val="dk1"/>
                        </a:solidFill>
                        <a:effectLst/>
                        <a:latin typeface="Times New Roman" panose="02020603050405020304"/>
                        <a:ea typeface="+mn-ea"/>
                        <a:cs typeface="+mn-cs"/>
                      </a:endParaRPr>
                    </a:p>
                  </a:txBody>
                  <a:tcPr marL="68581" marR="68581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F1F9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5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标题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 anchorCtr="0">
            <a:noAutofit/>
          </a:bodyPr>
          <a:lstStyle/>
          <a:p>
            <a:r>
              <a:rPr lang="en-US" altLang="zh-CN" b="1" dirty="0"/>
              <a:t>2</a:t>
            </a:r>
            <a:r>
              <a:rPr lang="en-US" altLang="zh-CN" b="1" dirty="0" smtClean="0"/>
              <a:t>. </a:t>
            </a:r>
            <a:r>
              <a:rPr lang="zh-CN" altLang="en-US" b="1" dirty="0"/>
              <a:t>数据类型</a:t>
            </a:r>
            <a:endParaRPr lang="zh-CN" altLang="en-US" b="1" dirty="0"/>
          </a:p>
        </p:txBody>
      </p:sp>
      <p:graphicFrame>
        <p:nvGraphicFramePr>
          <p:cNvPr id="6" name="表格 5"/>
          <p:cNvGraphicFramePr>
            <a:graphicFrameLocks noGrp="1"/>
          </p:cNvGraphicFramePr>
          <p:nvPr/>
        </p:nvGraphicFramePr>
        <p:xfrm>
          <a:off x="652686" y="2041362"/>
          <a:ext cx="7731125" cy="2057400"/>
        </p:xfrm>
        <a:graphic>
          <a:graphicData uri="http://schemas.openxmlformats.org/drawingml/2006/table">
            <a:tbl>
              <a:tblPr/>
              <a:tblGrid>
                <a:gridCol w="7731125"/>
              </a:tblGrid>
              <a:tr h="77189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pt-BR" altLang="zh-CN" sz="1800" b="0" i="1" kern="0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var str="123.5abc",n1,n2,n3;</a:t>
                      </a:r>
                      <a:endParaRPr lang="pt-BR" altLang="zh-CN" sz="1800" b="0" i="1" kern="0" noProof="0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pt-BR" altLang="zh-CN" sz="1800" b="0" i="1" kern="0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n1=Number(str);                                 </a:t>
                      </a:r>
                      <a:r>
                        <a:rPr lang="en-US" altLang="zh-CN" sz="1800" b="0" i="1" kern="0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//n1</a:t>
                      </a:r>
                      <a:r>
                        <a:rPr lang="zh-CN" altLang="en-US" sz="1800" b="0" i="1" kern="0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的值为</a:t>
                      </a:r>
                      <a:r>
                        <a:rPr lang="en-US" altLang="zh-CN" sz="1800" b="0" i="1" kern="0" noProof="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NaN</a:t>
                      </a:r>
                      <a:endParaRPr lang="pt-BR" altLang="zh-CN" sz="1800" b="0" i="1" kern="0" noProof="0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pt-BR" altLang="zh-CN" sz="1800" b="0" i="1" kern="0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n2=parseInt(str);                                 </a:t>
                      </a:r>
                      <a:r>
                        <a:rPr lang="en-US" altLang="zh-CN" sz="1800" b="0" i="1" kern="0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//n2</a:t>
                      </a:r>
                      <a:r>
                        <a:rPr lang="zh-CN" altLang="en-US" sz="1800" b="0" i="1" kern="0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的值为</a:t>
                      </a:r>
                      <a:r>
                        <a:rPr lang="en-US" altLang="zh-CN" sz="1800" b="0" i="1" kern="0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123</a:t>
                      </a:r>
                      <a:endParaRPr lang="pt-BR" altLang="zh-CN" sz="1800" b="0" i="1" kern="0" noProof="0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pt-BR" altLang="zh-CN" sz="1800" b="0" i="1" kern="0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n3=parseFloat(str);                            </a:t>
                      </a:r>
                      <a:r>
                        <a:rPr lang="en-US" altLang="zh-CN" sz="1800" b="0" i="1" kern="0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//n3</a:t>
                      </a:r>
                      <a:r>
                        <a:rPr lang="zh-CN" altLang="en-US" sz="1800" b="0" i="1" kern="0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的值为</a:t>
                      </a:r>
                      <a:r>
                        <a:rPr lang="en-US" altLang="zh-CN" sz="1800" b="0" i="1" kern="0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123.5</a:t>
                      </a:r>
                      <a:endParaRPr lang="pt-BR" altLang="zh-CN" sz="1800" b="0" i="1" kern="0" noProof="0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pt-BR" altLang="zh-CN" sz="1800" b="0" i="1" kern="0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console.log(n1+","+n2+","+n3)</a:t>
                      </a:r>
                      <a:endParaRPr lang="zh-CN" altLang="en-US" sz="1800" b="0" i="1" kern="0" noProof="0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34993" marR="34993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7" name="文本框 4"/>
          <p:cNvSpPr txBox="1"/>
          <p:nvPr/>
        </p:nvSpPr>
        <p:spPr>
          <a:xfrm>
            <a:off x="424019" y="1187532"/>
            <a:ext cx="5080000" cy="40011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lvl="0" algn="l">
              <a:buClrTx/>
              <a:buSzTx/>
              <a:buFontTx/>
            </a:pPr>
            <a:r>
              <a:rPr 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【案例1.</a:t>
            </a: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2</a:t>
            </a:r>
            <a:r>
              <a:rPr 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.2】 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数值类型转换</a:t>
            </a:r>
            <a:endParaRPr lang="zh-CN" sz="20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标题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 anchorCtr="0">
            <a:noAutofit/>
          </a:bodyPr>
          <a:lstStyle/>
          <a:p>
            <a:r>
              <a:rPr lang="en-US" altLang="zh-CN" b="1" dirty="0"/>
              <a:t>2</a:t>
            </a:r>
            <a:r>
              <a:rPr lang="en-US" altLang="zh-CN" b="1" dirty="0" smtClean="0"/>
              <a:t>. </a:t>
            </a:r>
            <a:r>
              <a:rPr lang="zh-CN" altLang="en-US" b="1" dirty="0"/>
              <a:t>数据类型</a:t>
            </a:r>
            <a:endParaRPr lang="zh-CN" altLang="en-US" b="1" dirty="0"/>
          </a:p>
        </p:txBody>
      </p:sp>
      <p:sp>
        <p:nvSpPr>
          <p:cNvPr id="12" name="矩形 38"/>
          <p:cNvSpPr>
            <a:spLocks noChangeArrowheads="1"/>
          </p:cNvSpPr>
          <p:nvPr/>
        </p:nvSpPr>
        <p:spPr bwMode="auto">
          <a:xfrm>
            <a:off x="250825" y="1273175"/>
            <a:ext cx="84296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457200" lvl="0" indent="-457200" eaLnBrk="1" hangingPunct="1">
              <a:defRPr/>
            </a:pPr>
            <a:r>
              <a:rPr lang="en-US" altLang="zh-CN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 其他数据类型转</a:t>
            </a:r>
            <a:r>
              <a:rPr kumimoji="0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字符型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矩形 13"/>
          <p:cNvSpPr/>
          <p:nvPr/>
        </p:nvSpPr>
        <p:spPr>
          <a:xfrm>
            <a:off x="361950" y="1947863"/>
            <a:ext cx="8543925" cy="147732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语法</a:t>
            </a:r>
            <a:r>
              <a:rPr lang="zh-CN" altLang="en-US" sz="2000" dirty="0">
                <a:latin typeface="+mn-ea"/>
                <a:ea typeface="+mn-ea"/>
              </a:rPr>
              <a:t>：</a:t>
            </a:r>
            <a:r>
              <a:rPr lang="en-US" altLang="zh-CN" sz="2000" dirty="0">
                <a:latin typeface="+mn-ea"/>
                <a:ea typeface="+mn-ea"/>
              </a:rPr>
              <a:t>String()</a:t>
            </a:r>
            <a:r>
              <a:rPr lang="zh-CN" altLang="zh-CN" sz="2000" dirty="0">
                <a:latin typeface="+mn-ea"/>
                <a:ea typeface="+mn-ea"/>
              </a:rPr>
              <a:t>函数和</a:t>
            </a:r>
            <a:r>
              <a:rPr lang="en-US" altLang="zh-CN" sz="2000" dirty="0" err="1">
                <a:latin typeface="+mn-ea"/>
                <a:ea typeface="+mn-ea"/>
              </a:rPr>
              <a:t>toString</a:t>
            </a:r>
            <a:r>
              <a:rPr lang="en-US" altLang="zh-CN" sz="2000" dirty="0" smtClean="0">
                <a:latin typeface="+mn-ea"/>
                <a:ea typeface="+mn-ea"/>
              </a:rPr>
              <a:t>()</a:t>
            </a:r>
            <a:r>
              <a:rPr lang="zh-CN" altLang="zh-CN" sz="2000" dirty="0" smtClean="0">
                <a:latin typeface="+mn-ea"/>
                <a:ea typeface="+mn-ea"/>
              </a:rPr>
              <a:t>函数</a:t>
            </a:r>
            <a:r>
              <a:rPr lang="zh-CN" altLang="en-US" sz="2000" dirty="0" smtClean="0">
                <a:latin typeface="+mn-ea"/>
                <a:ea typeface="+mn-ea"/>
              </a:rPr>
              <a:t>。</a:t>
            </a:r>
            <a:endParaRPr lang="en-US" altLang="zh-CN" sz="2000" dirty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注意</a:t>
            </a:r>
            <a:r>
              <a:rPr lang="zh-CN" altLang="en-US" sz="2000" dirty="0" smtClean="0">
                <a:latin typeface="+mn-ea"/>
                <a:ea typeface="+mn-ea"/>
              </a:rPr>
              <a:t>：</a:t>
            </a:r>
            <a:r>
              <a:rPr lang="en-US" altLang="zh-CN" sz="2000" dirty="0" smtClean="0">
                <a:latin typeface="+mn-ea"/>
                <a:ea typeface="+mn-ea"/>
              </a:rPr>
              <a:t> </a:t>
            </a:r>
            <a:r>
              <a:rPr lang="en-US" altLang="zh-CN" sz="2000" dirty="0">
                <a:latin typeface="+mn-ea"/>
                <a:ea typeface="+mn-ea"/>
              </a:rPr>
              <a:t>String()</a:t>
            </a:r>
            <a:r>
              <a:rPr lang="zh-CN" altLang="zh-CN" sz="2000" dirty="0">
                <a:latin typeface="+mn-ea"/>
                <a:ea typeface="+mn-ea"/>
              </a:rPr>
              <a:t>函数</a:t>
            </a:r>
            <a:r>
              <a:rPr lang="zh-CN" altLang="en-US" sz="2000" dirty="0">
                <a:latin typeface="+mn-ea"/>
                <a:ea typeface="+mn-ea"/>
              </a:rPr>
              <a:t>可以将任意类型转换为字符型；除了</a:t>
            </a:r>
            <a:r>
              <a:rPr lang="en-US" altLang="zh-CN" sz="2000" dirty="0">
                <a:latin typeface="+mn-ea"/>
                <a:ea typeface="+mn-ea"/>
              </a:rPr>
              <a:t>null</a:t>
            </a:r>
            <a:r>
              <a:rPr lang="zh-CN" altLang="en-US" sz="2000" dirty="0">
                <a:latin typeface="+mn-ea"/>
                <a:ea typeface="+mn-ea"/>
              </a:rPr>
              <a:t>和</a:t>
            </a:r>
            <a:r>
              <a:rPr lang="en-US" altLang="zh-CN" sz="2000" dirty="0">
                <a:latin typeface="+mn-ea"/>
                <a:ea typeface="+mn-ea"/>
              </a:rPr>
              <a:t>undefined</a:t>
            </a:r>
            <a:r>
              <a:rPr lang="zh-CN" altLang="en-US" sz="2000" dirty="0">
                <a:latin typeface="+mn-ea"/>
                <a:ea typeface="+mn-ea"/>
              </a:rPr>
              <a:t>没有</a:t>
            </a:r>
            <a:r>
              <a:rPr lang="en-US" altLang="zh-CN" sz="2000" dirty="0">
                <a:latin typeface="+mn-ea"/>
                <a:ea typeface="+mn-ea"/>
              </a:rPr>
              <a:t>toString()</a:t>
            </a:r>
            <a:r>
              <a:rPr lang="zh-CN" altLang="en-US" sz="2000" dirty="0">
                <a:latin typeface="+mn-ea"/>
                <a:ea typeface="+mn-ea"/>
              </a:rPr>
              <a:t>方法外，其他数据类型都可以完成字符的转换。</a:t>
            </a:r>
            <a:endParaRPr lang="en-US" altLang="zh-CN" sz="2000" dirty="0">
              <a:latin typeface="+mn-ea"/>
              <a:ea typeface="+mn-ea"/>
            </a:endParaRPr>
          </a:p>
        </p:txBody>
      </p:sp>
      <p:sp>
        <p:nvSpPr>
          <p:cNvPr id="6" name="文本框 4"/>
          <p:cNvSpPr txBox="1"/>
          <p:nvPr/>
        </p:nvSpPr>
        <p:spPr>
          <a:xfrm>
            <a:off x="424019" y="3425191"/>
            <a:ext cx="5080000" cy="40011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lvl="0" algn="l">
              <a:buClrTx/>
              <a:buSzTx/>
              <a:buFontTx/>
            </a:pPr>
            <a:r>
              <a:rPr 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【案例1.</a:t>
            </a: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2</a:t>
            </a:r>
            <a:r>
              <a:rPr 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.</a:t>
            </a: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3</a:t>
            </a:r>
            <a:r>
              <a:rPr 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】 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字符串类型转换</a:t>
            </a:r>
            <a:endParaRPr lang="zh-CN" sz="20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graphicFrame>
        <p:nvGraphicFramePr>
          <p:cNvPr id="7" name="表格 6"/>
          <p:cNvGraphicFramePr>
            <a:graphicFrameLocks noGrp="1"/>
          </p:cNvGraphicFramePr>
          <p:nvPr/>
        </p:nvGraphicFramePr>
        <p:xfrm>
          <a:off x="652686" y="4061361"/>
          <a:ext cx="7730836" cy="1234440"/>
        </p:xfrm>
        <a:graphic>
          <a:graphicData uri="http://schemas.openxmlformats.org/drawingml/2006/table">
            <a:tbl>
              <a:tblPr/>
              <a:tblGrid>
                <a:gridCol w="7730836"/>
              </a:tblGrid>
              <a:tr h="77189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pt-BR" altLang="zh-CN" sz="1800" b="0" i="1" kern="0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var </a:t>
                      </a:r>
                      <a:r>
                        <a:rPr lang="en-US" altLang="zh-CN" sz="1800" b="0" i="1" kern="0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</a:t>
                      </a:r>
                      <a:r>
                        <a:rPr lang="pt-BR" altLang="zh-CN" sz="1800" b="0" i="1" kern="0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=123,</a:t>
                      </a:r>
                      <a:r>
                        <a:rPr lang="en-US" altLang="zh-CN" sz="1800" b="0" i="1" kern="0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str1,str2</a:t>
                      </a:r>
                      <a:r>
                        <a:rPr lang="pt-BR" altLang="zh-CN" sz="1800" b="0" i="1" kern="0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;</a:t>
                      </a:r>
                      <a:endParaRPr lang="pt-BR" altLang="zh-CN" sz="1800" b="0" i="1" kern="0" noProof="0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800" b="0" i="1" kern="0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str1</a:t>
                      </a:r>
                      <a:r>
                        <a:rPr lang="pt-BR" altLang="zh-CN" sz="1800" b="0" i="1" kern="0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=</a:t>
                      </a:r>
                      <a:r>
                        <a:rPr lang="en-US" altLang="zh-CN" sz="1800" b="0" i="1" kern="0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String</a:t>
                      </a:r>
                      <a:r>
                        <a:rPr lang="pt-BR" altLang="zh-CN" sz="1800" b="0" i="1" kern="0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n-US" altLang="zh-CN" sz="1800" b="0" i="1" kern="0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</a:t>
                      </a:r>
                      <a:r>
                        <a:rPr lang="pt-BR" altLang="zh-CN" sz="1800" b="0" i="1" kern="0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);                     //str1</a:t>
                      </a:r>
                      <a:r>
                        <a:rPr lang="zh-CN" altLang="en-US" sz="1800" b="0" i="1" kern="0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和</a:t>
                      </a:r>
                      <a:r>
                        <a:rPr lang="en-US" altLang="zh-CN" sz="1800" b="0" i="1" kern="0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str2</a:t>
                      </a:r>
                      <a:r>
                        <a:rPr lang="zh-CN" altLang="en-US" sz="1800" b="0" i="1" kern="0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都能得到“</a:t>
                      </a:r>
                      <a:r>
                        <a:rPr lang="en-US" altLang="zh-CN" sz="1800" b="0" i="1" kern="0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123</a:t>
                      </a:r>
                      <a:r>
                        <a:rPr lang="zh-CN" altLang="en-US" sz="1800" b="0" i="1" kern="0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”</a:t>
                      </a:r>
                      <a:r>
                        <a:rPr lang="pt-BR" altLang="zh-CN" sz="1800" b="0" i="1" kern="0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           </a:t>
                      </a:r>
                      <a:endParaRPr lang="pt-BR" altLang="zh-CN" sz="1800" b="0" i="1" kern="0" noProof="0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800" b="0" i="1" kern="0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str2=</a:t>
                      </a:r>
                      <a:r>
                        <a:rPr lang="en-US" altLang="zh-CN" sz="1800" b="0" i="1" kern="0" noProof="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n.toString</a:t>
                      </a:r>
                      <a:r>
                        <a:rPr lang="en-US" altLang="zh-CN" sz="1800" b="0" i="1" kern="0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();            </a:t>
                      </a:r>
                      <a:endParaRPr lang="zh-CN" altLang="en-US" sz="1800" b="0" i="1" kern="0" noProof="0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34993" marR="34993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5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标题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 anchorCtr="0">
            <a:noAutofit/>
          </a:bodyPr>
          <a:lstStyle/>
          <a:p>
            <a:r>
              <a:rPr lang="en-US" altLang="zh-CN" b="1" dirty="0" smtClean="0"/>
              <a:t>3. </a:t>
            </a:r>
            <a:r>
              <a:rPr lang="zh-CN" altLang="en-US" b="1" dirty="0" smtClean="0"/>
              <a:t>运算符</a:t>
            </a:r>
            <a:endParaRPr lang="zh-CN" altLang="en-US" b="1" dirty="0"/>
          </a:p>
        </p:txBody>
      </p:sp>
      <p:sp>
        <p:nvSpPr>
          <p:cNvPr id="57347" name="Rectangle 2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28575">
            <a:noFill/>
          </a:ln>
        </p:spPr>
        <p:txBody>
          <a:bodyPr wrap="none" anchor="ctr" anchorCtr="0">
            <a:spAutoFit/>
          </a:bodyPr>
          <a:lstStyle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705435" y="1413164"/>
            <a:ext cx="7916051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 smtClean="0">
                <a:latin typeface="+mn-ea"/>
                <a:ea typeface="+mn-ea"/>
              </a:rPr>
              <a:t>       编写</a:t>
            </a:r>
            <a:r>
              <a:rPr lang="en-US" altLang="en-US" sz="2000" dirty="0" smtClean="0">
                <a:latin typeface="+mn-ea"/>
                <a:ea typeface="+mn-ea"/>
              </a:rPr>
              <a:t> JavaScript </a:t>
            </a:r>
            <a:r>
              <a:rPr lang="zh-CN" altLang="en-US" sz="2000" dirty="0" smtClean="0">
                <a:latin typeface="+mn-ea"/>
                <a:ea typeface="+mn-ea"/>
              </a:rPr>
              <a:t>脚本代码过程中，对目标数据进行运算操作需用到运算符。</a:t>
            </a:r>
            <a:r>
              <a:rPr lang="en-US" altLang="en-US" sz="2000" dirty="0" smtClean="0">
                <a:latin typeface="+mn-ea"/>
                <a:ea typeface="+mn-ea"/>
              </a:rPr>
              <a:t>JavaScript</a:t>
            </a:r>
            <a:r>
              <a:rPr lang="zh-CN" altLang="en-US" sz="2000" dirty="0" smtClean="0">
                <a:latin typeface="+mn-ea"/>
                <a:ea typeface="+mn-ea"/>
              </a:rPr>
              <a:t>脚本语言支持的运算符包括：赋值运算符、基本数学运算符、位运算符、位移运算符、高级赋值语句、自加和自减、比较运算符、逻辑运算符、逗号运算符、空运算符、对象运算符以及</a:t>
            </a:r>
            <a:r>
              <a:rPr lang="en-US" altLang="en-US" sz="2000" dirty="0" smtClean="0">
                <a:latin typeface="+mn-ea"/>
                <a:ea typeface="+mn-ea"/>
              </a:rPr>
              <a:t> </a:t>
            </a:r>
            <a:r>
              <a:rPr lang="en-US" altLang="en-US" sz="2000" dirty="0" err="1" smtClean="0">
                <a:latin typeface="+mn-ea"/>
                <a:ea typeface="+mn-ea"/>
              </a:rPr>
              <a:t>typedof</a:t>
            </a:r>
            <a:r>
              <a:rPr lang="en-US" altLang="en-US" sz="2000" dirty="0" smtClean="0">
                <a:latin typeface="+mn-ea"/>
                <a:ea typeface="+mn-ea"/>
              </a:rPr>
              <a:t> </a:t>
            </a:r>
            <a:r>
              <a:rPr lang="zh-CN" altLang="en-US" sz="2000" dirty="0" smtClean="0">
                <a:latin typeface="+mn-ea"/>
                <a:ea typeface="+mn-ea"/>
              </a:rPr>
              <a:t>运算符等。</a:t>
            </a:r>
            <a:endParaRPr lang="zh-CN" altLang="en-US" sz="2000" dirty="0" smtClean="0">
              <a:latin typeface="+mn-ea"/>
              <a:ea typeface="+mn-ea"/>
            </a:endParaRPr>
          </a:p>
        </p:txBody>
      </p:sp>
      <p:sp>
        <p:nvSpPr>
          <p:cNvPr id="9" name="矩形 8"/>
          <p:cNvSpPr>
            <a:spLocks noChangeArrowheads="1"/>
          </p:cNvSpPr>
          <p:nvPr/>
        </p:nvSpPr>
        <p:spPr bwMode="auto">
          <a:xfrm>
            <a:off x="705435" y="4073236"/>
            <a:ext cx="8402638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注意</a:t>
            </a: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：表达式是各种类型的数据、变量和运算符的集合。</a:t>
            </a:r>
            <a:endParaRPr kumimoji="0" lang="en-US" altLang="zh-CN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126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126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6" grpId="0"/>
      <p:bldP spid="9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标题 1"/>
          <p:cNvSpPr>
            <a:spLocks noGrp="1"/>
          </p:cNvSpPr>
          <p:nvPr>
            <p:ph type="title"/>
          </p:nvPr>
        </p:nvSpPr>
        <p:spPr>
          <a:xfrm>
            <a:off x="889000" y="260350"/>
            <a:ext cx="5373370" cy="527685"/>
          </a:xfrm>
          <a:noFill/>
          <a:ln>
            <a:noFill/>
          </a:ln>
        </p:spPr>
        <p:txBody>
          <a:bodyPr anchor="ctr" anchorCtr="0"/>
          <a:lstStyle/>
          <a:p>
            <a:r>
              <a:rPr lang="en-US" altLang="zh-CN" b="1" dirty="0"/>
              <a:t>1</a:t>
            </a:r>
            <a:r>
              <a:rPr lang="en-US" altLang="zh-CN" b="1" dirty="0" smtClean="0"/>
              <a:t>. </a:t>
            </a:r>
            <a:r>
              <a:rPr lang="en-US" altLang="zh-CN" b="1" dirty="0" err="1" smtClean="0"/>
              <a:t>JavaScript的历史与现状</a:t>
            </a:r>
            <a:endParaRPr lang="en-US" altLang="zh-CN" b="1" dirty="0"/>
          </a:p>
        </p:txBody>
      </p:sp>
      <p:sp>
        <p:nvSpPr>
          <p:cNvPr id="12" name="矩形 38"/>
          <p:cNvSpPr>
            <a:spLocks noChangeArrowheads="1"/>
          </p:cNvSpPr>
          <p:nvPr/>
        </p:nvSpPr>
        <p:spPr bwMode="auto">
          <a:xfrm>
            <a:off x="250825" y="1273175"/>
            <a:ext cx="8429625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457200" marR="0" lvl="0" indent="-4572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defRPr/>
            </a:pPr>
            <a:r>
              <a:rPr lang="en-US" altLang="zh-CN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kumimoji="0" lang="en-US" altLang="zh-CN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JavaScript</a:t>
            </a:r>
            <a:r>
              <a:rPr kumimoji="0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发展史</a:t>
            </a:r>
            <a:endParaRPr kumimoji="0" lang="en-US" altLang="zh-CN" sz="2000" b="1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1269" name="矩形 13"/>
          <p:cNvSpPr/>
          <p:nvPr/>
        </p:nvSpPr>
        <p:spPr>
          <a:xfrm>
            <a:off x="361950" y="2208810"/>
            <a:ext cx="8407400" cy="295189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1995 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年 </a:t>
            </a:r>
            <a:r>
              <a:rPr 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Netscape 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公司和 </a:t>
            </a:r>
            <a:r>
              <a:rPr 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Sun 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公司联合开发出 </a:t>
            </a:r>
            <a:r>
              <a:rPr 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JavaScript 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脚本语言，并在其 </a:t>
            </a:r>
            <a:r>
              <a:rPr 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Netscape Navigator 2 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中实现了 </a:t>
            </a:r>
            <a:r>
              <a:rPr 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JavaScript 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脚本规范的第一个版本即 </a:t>
            </a:r>
            <a:r>
              <a:rPr 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JavaScript 1.0 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版。</a:t>
            </a:r>
            <a:endPara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1997 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年，为了避免无序竞争，同时解决 </a:t>
            </a:r>
            <a:r>
              <a:rPr 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JavaScript 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几个版本语法、特性等方面的混乱，</a:t>
            </a:r>
            <a:r>
              <a:rPr 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JavaScript 1.1 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作为草案提交给 </a:t>
            </a:r>
            <a:r>
              <a:rPr 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ECMA（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欧洲计算机厂商协会），并由 </a:t>
            </a:r>
            <a:r>
              <a:rPr lang="en-US" dirty="0" err="1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Netscape、Sun、Microsoft、Borland</a:t>
            </a:r>
            <a:r>
              <a:rPr 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等协商并推出了 </a:t>
            </a:r>
            <a:r>
              <a:rPr 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ECMA-262 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规范版本，其定义了以 </a:t>
            </a:r>
            <a:r>
              <a:rPr 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JavaScript 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为蓝本、全新的</a:t>
            </a:r>
            <a:r>
              <a:rPr lang="en-US" dirty="0" err="1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ECMAScript</a:t>
            </a:r>
            <a:r>
              <a:rPr 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脚本语言。</a:t>
            </a:r>
            <a:endPara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5" name="矩形 38"/>
          <p:cNvSpPr>
            <a:spLocks noChangeArrowheads="1"/>
          </p:cNvSpPr>
          <p:nvPr/>
        </p:nvSpPr>
        <p:spPr bwMode="auto">
          <a:xfrm>
            <a:off x="250825" y="1824355"/>
            <a:ext cx="8429625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457200" marR="0" lvl="0" indent="-4572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defRPr/>
            </a:pPr>
            <a:r>
              <a:rPr lang="en-US" altLang="zh-CN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r>
              <a:rPr kumimoji="0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早期历史</a:t>
            </a:r>
            <a:endParaRPr kumimoji="0" lang="en-US" altLang="zh-CN" sz="2000" b="1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126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126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12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12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6" grpId="0"/>
      <p:bldP spid="12" grpId="0"/>
      <p:bldP spid="11269" grpId="0" build="p"/>
      <p:bldP spid="5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标题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 anchorCtr="0">
            <a:noAutofit/>
          </a:bodyPr>
          <a:lstStyle/>
          <a:p>
            <a:r>
              <a:rPr lang="en-US" altLang="zh-CN" b="1" dirty="0" smtClean="0"/>
              <a:t>3. </a:t>
            </a:r>
            <a:r>
              <a:rPr lang="zh-CN" altLang="en-US" b="1" dirty="0"/>
              <a:t>运算符</a:t>
            </a:r>
            <a:endParaRPr lang="zh-CN" altLang="en-US" b="1" dirty="0"/>
          </a:p>
        </p:txBody>
      </p:sp>
      <p:sp>
        <p:nvSpPr>
          <p:cNvPr id="60419" name="Rectangle 2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28575">
            <a:noFill/>
          </a:ln>
        </p:spPr>
        <p:txBody>
          <a:bodyPr wrap="none" anchor="ctr" anchorCtr="0">
            <a:spAutoFit/>
          </a:bodyPr>
          <a:lstStyle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12" name="矩形 38"/>
          <p:cNvSpPr>
            <a:spLocks noChangeArrowheads="1"/>
          </p:cNvSpPr>
          <p:nvPr/>
        </p:nvSpPr>
        <p:spPr bwMode="auto">
          <a:xfrm>
            <a:off x="250825" y="1073150"/>
            <a:ext cx="84296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457200" marR="0" lvl="0" indent="-4572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defRPr/>
            </a:pPr>
            <a:r>
              <a:rPr kumimoji="0" lang="en-US" altLang="zh-CN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</a:t>
            </a:r>
            <a:r>
              <a:rPr kumimoji="0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）算术运算符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aphicFrame>
        <p:nvGraphicFramePr>
          <p:cNvPr id="7" name="表格 6"/>
          <p:cNvGraphicFramePr>
            <a:graphicFrameLocks noGrp="1"/>
          </p:cNvGraphicFramePr>
          <p:nvPr/>
        </p:nvGraphicFramePr>
        <p:xfrm>
          <a:off x="1090613" y="1520700"/>
          <a:ext cx="7069136" cy="3883025"/>
        </p:xfrm>
        <a:graphic>
          <a:graphicData uri="http://schemas.openxmlformats.org/drawingml/2006/table">
            <a:tbl>
              <a:tblPr firstRow="1" bandRow="1"/>
              <a:tblGrid>
                <a:gridCol w="1043765"/>
                <a:gridCol w="3000765"/>
                <a:gridCol w="1559196"/>
                <a:gridCol w="1465410"/>
              </a:tblGrid>
              <a:tr h="33113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zh-CN" altLang="en-US" sz="1400" b="1" kern="1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运算符</a:t>
                      </a:r>
                      <a:endParaRPr lang="zh-CN" sz="1400" b="1" kern="1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1" marR="68581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DD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zh-CN" altLang="en-US" sz="1400" b="1" kern="1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运算</a:t>
                      </a:r>
                      <a:endParaRPr lang="zh-CN" sz="1400" b="1" kern="1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1" marR="68581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DD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zh-CN" altLang="en-US" sz="1400" b="1" kern="1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范例</a:t>
                      </a:r>
                      <a:endParaRPr lang="zh-CN" sz="1400" b="1" kern="1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1" marR="68581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DD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400" b="1" kern="1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结果</a:t>
                      </a:r>
                      <a:endParaRPr lang="zh-CN" sz="1400" b="1" kern="1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1" marR="68581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DDC"/>
                    </a:solidFill>
                  </a:tcPr>
                </a:tc>
              </a:tr>
              <a:tr h="355189">
                <a:tc>
                  <a:txBody>
                    <a:bodyPr/>
                    <a:lstStyle/>
                    <a:p>
                      <a:pPr marL="10922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400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/>
                          <a:ea typeface="+mn-ea"/>
                          <a:cs typeface="+mn-cs"/>
                        </a:rPr>
                        <a:t>+</a:t>
                      </a:r>
                      <a:endParaRPr lang="zh-CN" sz="1400" kern="100" dirty="0">
                        <a:solidFill>
                          <a:schemeClr val="dk1"/>
                        </a:solidFill>
                        <a:effectLst/>
                        <a:latin typeface="Times New Roman" panose="02020603050405020304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DDC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0922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sz="1400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/>
                          <a:ea typeface="+mn-ea"/>
                          <a:cs typeface="+mn-cs"/>
                        </a:rPr>
                        <a:t>加</a:t>
                      </a:r>
                      <a:endParaRPr lang="zh-CN" sz="1400" kern="100" dirty="0">
                        <a:solidFill>
                          <a:schemeClr val="dk1"/>
                        </a:solidFill>
                        <a:effectLst/>
                        <a:latin typeface="Times New Roman" panose="02020603050405020304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DDC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0922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400" kern="100">
                          <a:solidFill>
                            <a:schemeClr val="dk1"/>
                          </a:solidFill>
                          <a:effectLst/>
                          <a:latin typeface="Times New Roman" panose="02020603050405020304"/>
                          <a:ea typeface="+mn-ea"/>
                          <a:cs typeface="+mn-cs"/>
                        </a:rPr>
                        <a:t>5+5</a:t>
                      </a:r>
                      <a:endParaRPr lang="zh-CN" sz="1400" kern="100">
                        <a:solidFill>
                          <a:schemeClr val="dk1"/>
                        </a:solidFill>
                        <a:effectLst/>
                        <a:latin typeface="Times New Roman" panose="02020603050405020304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DDC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0922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400" kern="100">
                          <a:solidFill>
                            <a:schemeClr val="dk1"/>
                          </a:solidFill>
                          <a:effectLst/>
                          <a:latin typeface="Times New Roman" panose="02020603050405020304"/>
                          <a:ea typeface="+mn-ea"/>
                          <a:cs typeface="+mn-cs"/>
                        </a:rPr>
                        <a:t>10</a:t>
                      </a:r>
                      <a:endParaRPr lang="zh-CN" sz="1400" kern="100">
                        <a:solidFill>
                          <a:schemeClr val="dk1"/>
                        </a:solidFill>
                        <a:effectLst/>
                        <a:latin typeface="Times New Roman" panose="02020603050405020304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DDC">
                        <a:tint val="40000"/>
                      </a:srgbClr>
                    </a:solidFill>
                  </a:tcPr>
                </a:tc>
              </a:tr>
              <a:tr h="355189">
                <a:tc>
                  <a:txBody>
                    <a:bodyPr/>
                    <a:lstStyle/>
                    <a:p>
                      <a:pPr marL="10922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400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/>
                          <a:ea typeface="+mn-ea"/>
                          <a:cs typeface="+mn-cs"/>
                        </a:rPr>
                        <a:t>-</a:t>
                      </a:r>
                      <a:endParaRPr lang="zh-CN" sz="1400" kern="100" dirty="0">
                        <a:solidFill>
                          <a:schemeClr val="dk1"/>
                        </a:solidFill>
                        <a:effectLst/>
                        <a:latin typeface="Times New Roman" panose="02020603050405020304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F1F9"/>
                    </a:solidFill>
                  </a:tcPr>
                </a:tc>
                <a:tc>
                  <a:txBody>
                    <a:bodyPr/>
                    <a:lstStyle/>
                    <a:p>
                      <a:pPr marL="10922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sz="1400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/>
                          <a:ea typeface="+mn-ea"/>
                          <a:cs typeface="+mn-cs"/>
                        </a:rPr>
                        <a:t>减</a:t>
                      </a:r>
                      <a:endParaRPr lang="zh-CN" sz="1400" kern="100" dirty="0">
                        <a:solidFill>
                          <a:schemeClr val="dk1"/>
                        </a:solidFill>
                        <a:effectLst/>
                        <a:latin typeface="Times New Roman" panose="02020603050405020304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F1F9"/>
                    </a:solidFill>
                  </a:tcPr>
                </a:tc>
                <a:tc>
                  <a:txBody>
                    <a:bodyPr/>
                    <a:lstStyle/>
                    <a:p>
                      <a:pPr marL="10922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400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/>
                          <a:ea typeface="+mn-ea"/>
                          <a:cs typeface="+mn-cs"/>
                        </a:rPr>
                        <a:t>6-4</a:t>
                      </a:r>
                      <a:endParaRPr lang="zh-CN" sz="1400" kern="100" dirty="0">
                        <a:solidFill>
                          <a:schemeClr val="dk1"/>
                        </a:solidFill>
                        <a:effectLst/>
                        <a:latin typeface="Times New Roman" panose="02020603050405020304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F1F9"/>
                    </a:solidFill>
                  </a:tcPr>
                </a:tc>
                <a:tc>
                  <a:txBody>
                    <a:bodyPr/>
                    <a:lstStyle/>
                    <a:p>
                      <a:pPr marL="10922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400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/>
                          <a:ea typeface="+mn-ea"/>
                          <a:cs typeface="+mn-cs"/>
                        </a:rPr>
                        <a:t>2</a:t>
                      </a:r>
                      <a:endParaRPr lang="zh-CN" sz="1400" kern="100" dirty="0">
                        <a:solidFill>
                          <a:schemeClr val="dk1"/>
                        </a:solidFill>
                        <a:effectLst/>
                        <a:latin typeface="Times New Roman" panose="02020603050405020304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F1F9"/>
                    </a:solidFill>
                  </a:tcPr>
                </a:tc>
              </a:tr>
              <a:tr h="355189">
                <a:tc>
                  <a:txBody>
                    <a:bodyPr/>
                    <a:lstStyle/>
                    <a:p>
                      <a:pPr marL="10922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400" kern="100">
                          <a:solidFill>
                            <a:schemeClr val="dk1"/>
                          </a:solidFill>
                          <a:effectLst/>
                          <a:latin typeface="Times New Roman" panose="02020603050405020304"/>
                          <a:ea typeface="+mn-ea"/>
                          <a:cs typeface="+mn-cs"/>
                        </a:rPr>
                        <a:t>*</a:t>
                      </a:r>
                      <a:endParaRPr lang="zh-CN" sz="1400" kern="100">
                        <a:solidFill>
                          <a:schemeClr val="dk1"/>
                        </a:solidFill>
                        <a:effectLst/>
                        <a:latin typeface="Times New Roman" panose="02020603050405020304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DDC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0922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sz="1400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/>
                          <a:ea typeface="+mn-ea"/>
                          <a:cs typeface="+mn-cs"/>
                        </a:rPr>
                        <a:t>乘</a:t>
                      </a:r>
                      <a:endParaRPr lang="zh-CN" sz="1400" kern="100" dirty="0">
                        <a:solidFill>
                          <a:schemeClr val="dk1"/>
                        </a:solidFill>
                        <a:effectLst/>
                        <a:latin typeface="Times New Roman" panose="02020603050405020304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DDC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0922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400" kern="100">
                          <a:solidFill>
                            <a:schemeClr val="dk1"/>
                          </a:solidFill>
                          <a:effectLst/>
                          <a:latin typeface="Times New Roman" panose="02020603050405020304"/>
                          <a:ea typeface="+mn-ea"/>
                          <a:cs typeface="+mn-cs"/>
                        </a:rPr>
                        <a:t>3*4</a:t>
                      </a:r>
                      <a:endParaRPr lang="zh-CN" sz="1400" kern="100">
                        <a:solidFill>
                          <a:schemeClr val="dk1"/>
                        </a:solidFill>
                        <a:effectLst/>
                        <a:latin typeface="Times New Roman" panose="02020603050405020304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DDC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0922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400" kern="100">
                          <a:solidFill>
                            <a:schemeClr val="dk1"/>
                          </a:solidFill>
                          <a:effectLst/>
                          <a:latin typeface="Times New Roman" panose="02020603050405020304"/>
                          <a:ea typeface="+mn-ea"/>
                          <a:cs typeface="+mn-cs"/>
                        </a:rPr>
                        <a:t>12</a:t>
                      </a:r>
                      <a:endParaRPr lang="zh-CN" sz="1400" kern="100">
                        <a:solidFill>
                          <a:schemeClr val="dk1"/>
                        </a:solidFill>
                        <a:effectLst/>
                        <a:latin typeface="Times New Roman" panose="02020603050405020304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DDC">
                        <a:tint val="40000"/>
                      </a:srgbClr>
                    </a:solidFill>
                  </a:tcPr>
                </a:tc>
              </a:tr>
              <a:tr h="355189">
                <a:tc>
                  <a:txBody>
                    <a:bodyPr/>
                    <a:lstStyle/>
                    <a:p>
                      <a:pPr marL="10922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400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/>
                          <a:ea typeface="+mn-ea"/>
                          <a:cs typeface="+mn-cs"/>
                        </a:rPr>
                        <a:t>/</a:t>
                      </a:r>
                      <a:endParaRPr lang="zh-CN" sz="1400" kern="100" dirty="0">
                        <a:solidFill>
                          <a:schemeClr val="dk1"/>
                        </a:solidFill>
                        <a:effectLst/>
                        <a:latin typeface="Times New Roman" panose="02020603050405020304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F1F9"/>
                    </a:solidFill>
                  </a:tcPr>
                </a:tc>
                <a:tc>
                  <a:txBody>
                    <a:bodyPr/>
                    <a:lstStyle/>
                    <a:p>
                      <a:pPr marL="10922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sz="1400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/>
                          <a:ea typeface="+mn-ea"/>
                          <a:cs typeface="+mn-cs"/>
                        </a:rPr>
                        <a:t>除</a:t>
                      </a:r>
                      <a:endParaRPr lang="zh-CN" sz="1400" kern="100" dirty="0">
                        <a:solidFill>
                          <a:schemeClr val="dk1"/>
                        </a:solidFill>
                        <a:effectLst/>
                        <a:latin typeface="Times New Roman" panose="02020603050405020304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F1F9"/>
                    </a:solidFill>
                  </a:tcPr>
                </a:tc>
                <a:tc>
                  <a:txBody>
                    <a:bodyPr/>
                    <a:lstStyle/>
                    <a:p>
                      <a:pPr marL="10922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400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/>
                          <a:ea typeface="+mn-ea"/>
                          <a:cs typeface="+mn-cs"/>
                        </a:rPr>
                        <a:t>3/2</a:t>
                      </a:r>
                      <a:endParaRPr lang="zh-CN" sz="1400" kern="100" dirty="0">
                        <a:solidFill>
                          <a:schemeClr val="dk1"/>
                        </a:solidFill>
                        <a:effectLst/>
                        <a:latin typeface="Times New Roman" panose="02020603050405020304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F1F9"/>
                    </a:solidFill>
                  </a:tcPr>
                </a:tc>
                <a:tc>
                  <a:txBody>
                    <a:bodyPr/>
                    <a:lstStyle/>
                    <a:p>
                      <a:pPr marL="10922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400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/>
                          <a:ea typeface="+mn-ea"/>
                          <a:cs typeface="+mn-cs"/>
                        </a:rPr>
                        <a:t>1.5</a:t>
                      </a:r>
                      <a:endParaRPr lang="zh-CN" sz="1400" kern="100" dirty="0">
                        <a:solidFill>
                          <a:schemeClr val="dk1"/>
                        </a:solidFill>
                        <a:effectLst/>
                        <a:latin typeface="Times New Roman" panose="02020603050405020304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F1F9"/>
                    </a:solidFill>
                  </a:tcPr>
                </a:tc>
              </a:tr>
              <a:tr h="355189">
                <a:tc>
                  <a:txBody>
                    <a:bodyPr/>
                    <a:lstStyle/>
                    <a:p>
                      <a:pPr marL="10922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400" kern="100">
                          <a:solidFill>
                            <a:schemeClr val="dk1"/>
                          </a:solidFill>
                          <a:effectLst/>
                          <a:latin typeface="Times New Roman" panose="02020603050405020304"/>
                          <a:ea typeface="+mn-ea"/>
                          <a:cs typeface="+mn-cs"/>
                        </a:rPr>
                        <a:t>%</a:t>
                      </a:r>
                      <a:endParaRPr lang="zh-CN" sz="1400" kern="100">
                        <a:solidFill>
                          <a:schemeClr val="dk1"/>
                        </a:solidFill>
                        <a:effectLst/>
                        <a:latin typeface="Times New Roman" panose="02020603050405020304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DDC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0922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sz="1400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/>
                          <a:ea typeface="+mn-ea"/>
                          <a:cs typeface="+mn-cs"/>
                        </a:rPr>
                        <a:t>求余</a:t>
                      </a:r>
                      <a:endParaRPr lang="zh-CN" sz="1400" kern="100" dirty="0">
                        <a:solidFill>
                          <a:schemeClr val="dk1"/>
                        </a:solidFill>
                        <a:effectLst/>
                        <a:latin typeface="Times New Roman" panose="02020603050405020304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DDC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0922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400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/>
                          <a:ea typeface="+mn-ea"/>
                          <a:cs typeface="+mn-cs"/>
                        </a:rPr>
                        <a:t>5%7</a:t>
                      </a:r>
                      <a:endParaRPr lang="zh-CN" sz="1400" kern="100" dirty="0">
                        <a:solidFill>
                          <a:schemeClr val="dk1"/>
                        </a:solidFill>
                        <a:effectLst/>
                        <a:latin typeface="Times New Roman" panose="02020603050405020304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DDC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0922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400" kern="100">
                          <a:solidFill>
                            <a:schemeClr val="dk1"/>
                          </a:solidFill>
                          <a:effectLst/>
                          <a:latin typeface="Times New Roman" panose="02020603050405020304"/>
                          <a:ea typeface="+mn-ea"/>
                          <a:cs typeface="+mn-cs"/>
                        </a:rPr>
                        <a:t>5</a:t>
                      </a:r>
                      <a:endParaRPr lang="zh-CN" sz="1400" kern="100">
                        <a:solidFill>
                          <a:schemeClr val="dk1"/>
                        </a:solidFill>
                        <a:effectLst/>
                        <a:latin typeface="Times New Roman" panose="02020603050405020304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DDC">
                        <a:tint val="40000"/>
                      </a:srgbClr>
                    </a:solidFill>
                  </a:tcPr>
                </a:tc>
              </a:tr>
              <a:tr h="355189">
                <a:tc>
                  <a:txBody>
                    <a:bodyPr/>
                    <a:lstStyle/>
                    <a:p>
                      <a:pPr marL="10922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400" kern="100">
                          <a:solidFill>
                            <a:schemeClr val="dk1"/>
                          </a:solidFill>
                          <a:effectLst/>
                          <a:latin typeface="Times New Roman" panose="02020603050405020304"/>
                          <a:ea typeface="+mn-ea"/>
                          <a:cs typeface="+mn-cs"/>
                        </a:rPr>
                        <a:t>**</a:t>
                      </a:r>
                      <a:endParaRPr lang="zh-CN" sz="1400" kern="100">
                        <a:solidFill>
                          <a:schemeClr val="dk1"/>
                        </a:solidFill>
                        <a:effectLst/>
                        <a:latin typeface="Times New Roman" panose="02020603050405020304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F1F9"/>
                    </a:solidFill>
                  </a:tcPr>
                </a:tc>
                <a:tc>
                  <a:txBody>
                    <a:bodyPr/>
                    <a:lstStyle/>
                    <a:p>
                      <a:pPr marL="10922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sz="1400" kern="100">
                          <a:solidFill>
                            <a:schemeClr val="dk1"/>
                          </a:solidFill>
                          <a:effectLst/>
                          <a:latin typeface="Times New Roman" panose="02020603050405020304"/>
                          <a:ea typeface="+mn-ea"/>
                          <a:cs typeface="+mn-cs"/>
                        </a:rPr>
                        <a:t>幂运算</a:t>
                      </a:r>
                      <a:endParaRPr lang="zh-CN" sz="1400" kern="100">
                        <a:solidFill>
                          <a:schemeClr val="dk1"/>
                        </a:solidFill>
                        <a:effectLst/>
                        <a:latin typeface="Times New Roman" panose="02020603050405020304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F1F9"/>
                    </a:solidFill>
                  </a:tcPr>
                </a:tc>
                <a:tc>
                  <a:txBody>
                    <a:bodyPr/>
                    <a:lstStyle/>
                    <a:p>
                      <a:pPr marL="10922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400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/>
                          <a:ea typeface="+mn-ea"/>
                          <a:cs typeface="+mn-cs"/>
                        </a:rPr>
                        <a:t>3**4</a:t>
                      </a:r>
                      <a:endParaRPr lang="zh-CN" sz="1400" kern="100" dirty="0">
                        <a:solidFill>
                          <a:schemeClr val="dk1"/>
                        </a:solidFill>
                        <a:effectLst/>
                        <a:latin typeface="Times New Roman" panose="02020603050405020304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F1F9"/>
                    </a:solidFill>
                  </a:tcPr>
                </a:tc>
                <a:tc>
                  <a:txBody>
                    <a:bodyPr/>
                    <a:lstStyle/>
                    <a:p>
                      <a:pPr marL="10922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400" kern="100">
                          <a:solidFill>
                            <a:schemeClr val="dk1"/>
                          </a:solidFill>
                          <a:effectLst/>
                          <a:latin typeface="Times New Roman" panose="02020603050405020304"/>
                          <a:ea typeface="+mn-ea"/>
                          <a:cs typeface="+mn-cs"/>
                        </a:rPr>
                        <a:t>81</a:t>
                      </a:r>
                      <a:endParaRPr lang="zh-CN" sz="1400" kern="100">
                        <a:solidFill>
                          <a:schemeClr val="dk1"/>
                        </a:solidFill>
                        <a:effectLst/>
                        <a:latin typeface="Times New Roman" panose="02020603050405020304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F1F9"/>
                    </a:solidFill>
                  </a:tcPr>
                </a:tc>
              </a:tr>
              <a:tr h="355189">
                <a:tc>
                  <a:txBody>
                    <a:bodyPr/>
                    <a:lstStyle/>
                    <a:p>
                      <a:pPr marL="10922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400" kern="100">
                          <a:solidFill>
                            <a:schemeClr val="dk1"/>
                          </a:solidFill>
                          <a:effectLst/>
                          <a:latin typeface="Times New Roman" panose="02020603050405020304"/>
                          <a:ea typeface="+mn-ea"/>
                          <a:cs typeface="+mn-cs"/>
                        </a:rPr>
                        <a:t>++</a:t>
                      </a:r>
                      <a:endParaRPr lang="zh-CN" sz="1400" kern="100">
                        <a:solidFill>
                          <a:schemeClr val="dk1"/>
                        </a:solidFill>
                        <a:effectLst/>
                        <a:latin typeface="Times New Roman" panose="02020603050405020304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DDC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0922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sz="1400" kern="100">
                          <a:solidFill>
                            <a:schemeClr val="dk1"/>
                          </a:solidFill>
                          <a:effectLst/>
                          <a:latin typeface="Times New Roman" panose="02020603050405020304"/>
                          <a:ea typeface="+mn-ea"/>
                          <a:cs typeface="+mn-cs"/>
                        </a:rPr>
                        <a:t>自增（前置）</a:t>
                      </a:r>
                      <a:endParaRPr lang="zh-CN" sz="1400" kern="100">
                        <a:solidFill>
                          <a:schemeClr val="dk1"/>
                        </a:solidFill>
                        <a:effectLst/>
                        <a:latin typeface="Times New Roman" panose="02020603050405020304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DDC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0922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400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/>
                          <a:ea typeface="+mn-ea"/>
                          <a:cs typeface="+mn-cs"/>
                        </a:rPr>
                        <a:t>a=2, b=++a;</a:t>
                      </a:r>
                      <a:endParaRPr lang="zh-CN" sz="1400" kern="100" dirty="0">
                        <a:solidFill>
                          <a:schemeClr val="dk1"/>
                        </a:solidFill>
                        <a:effectLst/>
                        <a:latin typeface="Times New Roman" panose="02020603050405020304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DDC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0922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400" kern="100">
                          <a:solidFill>
                            <a:schemeClr val="dk1"/>
                          </a:solidFill>
                          <a:effectLst/>
                          <a:latin typeface="Times New Roman" panose="02020603050405020304"/>
                          <a:ea typeface="+mn-ea"/>
                          <a:cs typeface="+mn-cs"/>
                        </a:rPr>
                        <a:t>a=3;b=3;</a:t>
                      </a:r>
                      <a:endParaRPr lang="zh-CN" sz="1400" kern="100">
                        <a:solidFill>
                          <a:schemeClr val="dk1"/>
                        </a:solidFill>
                        <a:effectLst/>
                        <a:latin typeface="Times New Roman" panose="02020603050405020304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DDC">
                        <a:tint val="40000"/>
                      </a:srgbClr>
                    </a:solidFill>
                  </a:tcPr>
                </a:tc>
              </a:tr>
              <a:tr h="355189">
                <a:tc>
                  <a:txBody>
                    <a:bodyPr/>
                    <a:lstStyle/>
                    <a:p>
                      <a:pPr marL="10922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400" kern="100">
                          <a:solidFill>
                            <a:schemeClr val="dk1"/>
                          </a:solidFill>
                          <a:effectLst/>
                          <a:latin typeface="Times New Roman" panose="02020603050405020304"/>
                          <a:ea typeface="+mn-ea"/>
                          <a:cs typeface="+mn-cs"/>
                        </a:rPr>
                        <a:t>++</a:t>
                      </a:r>
                      <a:endParaRPr lang="zh-CN" sz="1400" kern="100">
                        <a:solidFill>
                          <a:schemeClr val="dk1"/>
                        </a:solidFill>
                        <a:effectLst/>
                        <a:latin typeface="Times New Roman" panose="02020603050405020304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F1F9"/>
                    </a:solidFill>
                  </a:tcPr>
                </a:tc>
                <a:tc>
                  <a:txBody>
                    <a:bodyPr/>
                    <a:lstStyle/>
                    <a:p>
                      <a:pPr marL="10922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sz="1400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/>
                          <a:ea typeface="+mn-ea"/>
                          <a:cs typeface="+mn-cs"/>
                        </a:rPr>
                        <a:t>自增（后置）</a:t>
                      </a:r>
                      <a:endParaRPr lang="zh-CN" sz="1400" kern="100" dirty="0">
                        <a:solidFill>
                          <a:schemeClr val="dk1"/>
                        </a:solidFill>
                        <a:effectLst/>
                        <a:latin typeface="Times New Roman" panose="02020603050405020304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F1F9"/>
                    </a:solidFill>
                  </a:tcPr>
                </a:tc>
                <a:tc>
                  <a:txBody>
                    <a:bodyPr/>
                    <a:lstStyle/>
                    <a:p>
                      <a:pPr marL="10922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400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/>
                          <a:ea typeface="+mn-ea"/>
                          <a:cs typeface="+mn-cs"/>
                        </a:rPr>
                        <a:t>a=2, b=a++;</a:t>
                      </a:r>
                      <a:endParaRPr lang="zh-CN" sz="1400" kern="100" dirty="0">
                        <a:solidFill>
                          <a:schemeClr val="dk1"/>
                        </a:solidFill>
                        <a:effectLst/>
                        <a:latin typeface="Times New Roman" panose="02020603050405020304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F1F9"/>
                    </a:solidFill>
                  </a:tcPr>
                </a:tc>
                <a:tc>
                  <a:txBody>
                    <a:bodyPr/>
                    <a:lstStyle/>
                    <a:p>
                      <a:pPr marL="10922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400" kern="100">
                          <a:solidFill>
                            <a:schemeClr val="dk1"/>
                          </a:solidFill>
                          <a:effectLst/>
                          <a:latin typeface="Times New Roman" panose="02020603050405020304"/>
                          <a:ea typeface="+mn-ea"/>
                          <a:cs typeface="+mn-cs"/>
                        </a:rPr>
                        <a:t>a=3;b=2;</a:t>
                      </a:r>
                      <a:endParaRPr lang="zh-CN" sz="1400" kern="100">
                        <a:solidFill>
                          <a:schemeClr val="dk1"/>
                        </a:solidFill>
                        <a:effectLst/>
                        <a:latin typeface="Times New Roman" panose="02020603050405020304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F1F9"/>
                    </a:solidFill>
                  </a:tcPr>
                </a:tc>
              </a:tr>
              <a:tr h="355189">
                <a:tc>
                  <a:txBody>
                    <a:bodyPr/>
                    <a:lstStyle/>
                    <a:p>
                      <a:pPr marL="10922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400" kern="100">
                          <a:solidFill>
                            <a:schemeClr val="dk1"/>
                          </a:solidFill>
                          <a:effectLst/>
                          <a:latin typeface="Times New Roman" panose="02020603050405020304"/>
                          <a:ea typeface="+mn-ea"/>
                          <a:cs typeface="+mn-cs"/>
                        </a:rPr>
                        <a:t>--</a:t>
                      </a:r>
                      <a:endParaRPr lang="zh-CN" sz="1400" kern="100">
                        <a:solidFill>
                          <a:schemeClr val="dk1"/>
                        </a:solidFill>
                        <a:effectLst/>
                        <a:latin typeface="Times New Roman" panose="02020603050405020304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DDC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0922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sz="1400" kern="100">
                          <a:solidFill>
                            <a:schemeClr val="dk1"/>
                          </a:solidFill>
                          <a:effectLst/>
                          <a:latin typeface="Times New Roman" panose="02020603050405020304"/>
                          <a:ea typeface="+mn-ea"/>
                          <a:cs typeface="+mn-cs"/>
                        </a:rPr>
                        <a:t>自减（前置）</a:t>
                      </a:r>
                      <a:endParaRPr lang="zh-CN" sz="1400" kern="100">
                        <a:solidFill>
                          <a:schemeClr val="dk1"/>
                        </a:solidFill>
                        <a:effectLst/>
                        <a:latin typeface="Times New Roman" panose="02020603050405020304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DDC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0922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400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/>
                          <a:ea typeface="+mn-ea"/>
                          <a:cs typeface="+mn-cs"/>
                        </a:rPr>
                        <a:t>a=2, b=--a;</a:t>
                      </a:r>
                      <a:endParaRPr lang="zh-CN" sz="1400" kern="100" dirty="0">
                        <a:solidFill>
                          <a:schemeClr val="dk1"/>
                        </a:solidFill>
                        <a:effectLst/>
                        <a:latin typeface="Times New Roman" panose="02020603050405020304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DDC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0922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400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/>
                          <a:ea typeface="+mn-ea"/>
                          <a:cs typeface="+mn-cs"/>
                        </a:rPr>
                        <a:t>a=1;b=1;</a:t>
                      </a:r>
                      <a:endParaRPr lang="zh-CN" sz="1400" kern="100" dirty="0">
                        <a:solidFill>
                          <a:schemeClr val="dk1"/>
                        </a:solidFill>
                        <a:effectLst/>
                        <a:latin typeface="Times New Roman" panose="02020603050405020304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DDC">
                        <a:tint val="40000"/>
                      </a:srgbClr>
                    </a:solidFill>
                  </a:tcPr>
                </a:tc>
              </a:tr>
              <a:tr h="355189">
                <a:tc>
                  <a:txBody>
                    <a:bodyPr/>
                    <a:lstStyle/>
                    <a:p>
                      <a:pPr marL="10922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400" kern="100">
                          <a:solidFill>
                            <a:schemeClr val="dk1"/>
                          </a:solidFill>
                          <a:effectLst/>
                          <a:latin typeface="Times New Roman" panose="02020603050405020304"/>
                          <a:ea typeface="+mn-ea"/>
                          <a:cs typeface="+mn-cs"/>
                        </a:rPr>
                        <a:t>--</a:t>
                      </a:r>
                      <a:endParaRPr lang="zh-CN" sz="1400" kern="100">
                        <a:solidFill>
                          <a:schemeClr val="dk1"/>
                        </a:solidFill>
                        <a:effectLst/>
                        <a:latin typeface="Times New Roman" panose="02020603050405020304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F1F9"/>
                    </a:solidFill>
                  </a:tcPr>
                </a:tc>
                <a:tc>
                  <a:txBody>
                    <a:bodyPr/>
                    <a:lstStyle/>
                    <a:p>
                      <a:pPr marL="10922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sz="1400" kern="100">
                          <a:solidFill>
                            <a:schemeClr val="dk1"/>
                          </a:solidFill>
                          <a:effectLst/>
                          <a:latin typeface="Times New Roman" panose="02020603050405020304"/>
                          <a:ea typeface="+mn-ea"/>
                          <a:cs typeface="+mn-cs"/>
                        </a:rPr>
                        <a:t>自减（后置）</a:t>
                      </a:r>
                      <a:endParaRPr lang="zh-CN" sz="1400" kern="100">
                        <a:solidFill>
                          <a:schemeClr val="dk1"/>
                        </a:solidFill>
                        <a:effectLst/>
                        <a:latin typeface="Times New Roman" panose="02020603050405020304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F1F9"/>
                    </a:solidFill>
                  </a:tcPr>
                </a:tc>
                <a:tc>
                  <a:txBody>
                    <a:bodyPr/>
                    <a:lstStyle/>
                    <a:p>
                      <a:pPr marL="10922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400" kern="100">
                          <a:solidFill>
                            <a:schemeClr val="dk1"/>
                          </a:solidFill>
                          <a:effectLst/>
                          <a:latin typeface="Times New Roman" panose="02020603050405020304"/>
                          <a:ea typeface="+mn-ea"/>
                          <a:cs typeface="+mn-cs"/>
                        </a:rPr>
                        <a:t>a=2, b=a--;</a:t>
                      </a:r>
                      <a:endParaRPr lang="zh-CN" sz="1400" kern="100">
                        <a:solidFill>
                          <a:schemeClr val="dk1"/>
                        </a:solidFill>
                        <a:effectLst/>
                        <a:latin typeface="Times New Roman" panose="02020603050405020304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F1F9"/>
                    </a:solidFill>
                  </a:tcPr>
                </a:tc>
                <a:tc>
                  <a:txBody>
                    <a:bodyPr/>
                    <a:lstStyle/>
                    <a:p>
                      <a:pPr marL="10922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400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/>
                          <a:ea typeface="+mn-ea"/>
                          <a:cs typeface="+mn-cs"/>
                        </a:rPr>
                        <a:t>a=1;b=2;</a:t>
                      </a:r>
                      <a:endParaRPr lang="zh-CN" sz="1400" kern="100" dirty="0">
                        <a:solidFill>
                          <a:schemeClr val="dk1"/>
                        </a:solidFill>
                        <a:effectLst/>
                        <a:latin typeface="Times New Roman" panose="02020603050405020304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F1F9"/>
                    </a:solidFill>
                  </a:tcPr>
                </a:tc>
              </a:tr>
            </a:tbl>
          </a:graphicData>
        </a:graphic>
      </p:graphicFrame>
      <p:sp>
        <p:nvSpPr>
          <p:cNvPr id="8" name="矩形 7"/>
          <p:cNvSpPr>
            <a:spLocks noChangeArrowheads="1"/>
          </p:cNvSpPr>
          <p:nvPr/>
        </p:nvSpPr>
        <p:spPr bwMode="auto">
          <a:xfrm>
            <a:off x="705435" y="5545777"/>
            <a:ext cx="8402638" cy="8713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0">
              <a:lnSpc>
                <a:spcPct val="150000"/>
              </a:lnSpc>
              <a:defRPr/>
            </a:pPr>
            <a:r>
              <a:rPr kumimoji="0" lang="zh-CN" altLang="en-US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注意</a:t>
            </a: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：</a:t>
            </a:r>
            <a:r>
              <a:rPr lang="zh-CN" altLang="zh-CN" dirty="0" smtClean="0">
                <a:latin typeface="+mn-ea"/>
                <a:ea typeface="+mn-ea"/>
              </a:rPr>
              <a:t>运算符</a:t>
            </a:r>
            <a:r>
              <a:rPr lang="en-US" altLang="zh-CN" dirty="0" smtClean="0">
                <a:latin typeface="+mn-ea"/>
                <a:ea typeface="+mn-ea"/>
              </a:rPr>
              <a:t>++</a:t>
            </a:r>
            <a:r>
              <a:rPr lang="zh-CN" altLang="zh-CN" dirty="0" smtClean="0">
                <a:latin typeface="+mn-ea"/>
                <a:ea typeface="+mn-ea"/>
              </a:rPr>
              <a:t>放在操作数前面，先进行自增运算，再进行其他运算。</a:t>
            </a:r>
            <a:r>
              <a:rPr lang="zh-CN" altLang="en-US" dirty="0" smtClean="0">
                <a:latin typeface="+mn-ea"/>
                <a:ea typeface="+mn-ea"/>
              </a:rPr>
              <a:t>若</a:t>
            </a:r>
            <a:r>
              <a:rPr lang="zh-CN" altLang="zh-CN" dirty="0" smtClean="0">
                <a:latin typeface="+mn-ea"/>
                <a:ea typeface="+mn-ea"/>
              </a:rPr>
              <a:t>运算符放在操作数后面，则先进行其他运算，再进行自增运算</a:t>
            </a: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。</a:t>
            </a:r>
            <a:endParaRPr kumimoji="0" lang="en-US" altLang="zh-CN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标题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 anchorCtr="0">
            <a:noAutofit/>
          </a:bodyPr>
          <a:lstStyle/>
          <a:p>
            <a:r>
              <a:rPr lang="en-US" altLang="zh-CN" b="1" dirty="0" smtClean="0"/>
              <a:t>3. </a:t>
            </a:r>
            <a:r>
              <a:rPr lang="zh-CN" altLang="en-US" b="1" dirty="0"/>
              <a:t>运算符</a:t>
            </a:r>
            <a:endParaRPr lang="zh-CN" altLang="en-US" b="1" dirty="0"/>
          </a:p>
        </p:txBody>
      </p:sp>
      <p:sp>
        <p:nvSpPr>
          <p:cNvPr id="63491" name="Rectangle 2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28575">
            <a:noFill/>
          </a:ln>
        </p:spPr>
        <p:txBody>
          <a:bodyPr wrap="none" anchor="ctr" anchorCtr="0">
            <a:spAutoFit/>
          </a:bodyPr>
          <a:lstStyle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12" name="矩形 38"/>
          <p:cNvSpPr>
            <a:spLocks noChangeArrowheads="1"/>
          </p:cNvSpPr>
          <p:nvPr/>
        </p:nvSpPr>
        <p:spPr bwMode="auto">
          <a:xfrm>
            <a:off x="250825" y="1273175"/>
            <a:ext cx="84296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457200" marR="0" lvl="0" indent="-4572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defRPr/>
            </a:pPr>
            <a:r>
              <a:rPr kumimoji="0" lang="en-US" altLang="zh-CN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</a:t>
            </a:r>
            <a:r>
              <a:rPr kumimoji="0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）字符串运算符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矩形 13"/>
          <p:cNvSpPr/>
          <p:nvPr/>
        </p:nvSpPr>
        <p:spPr>
          <a:xfrm>
            <a:off x="361950" y="1673225"/>
            <a:ext cx="8543925" cy="101566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 smtClean="0">
                <a:latin typeface="+mn-ea"/>
                <a:ea typeface="+mn-ea"/>
              </a:rPr>
              <a:t>       JavaScript</a:t>
            </a:r>
            <a:r>
              <a:rPr lang="zh-CN" altLang="en-US" sz="2000" dirty="0">
                <a:latin typeface="+mn-ea"/>
                <a:ea typeface="+mn-ea"/>
              </a:rPr>
              <a:t>中，“</a:t>
            </a:r>
            <a:r>
              <a:rPr lang="en-US" altLang="zh-CN" sz="2000" dirty="0">
                <a:latin typeface="+mn-ea"/>
                <a:ea typeface="+mn-ea"/>
              </a:rPr>
              <a:t>+</a:t>
            </a:r>
            <a:r>
              <a:rPr lang="zh-CN" altLang="en-US" sz="2000" dirty="0">
                <a:latin typeface="+mn-ea"/>
                <a:ea typeface="+mn-ea"/>
              </a:rPr>
              <a:t>”操作的两个数据中只要有一个是字符型，则“</a:t>
            </a:r>
            <a:r>
              <a:rPr lang="en-US" altLang="zh-CN" sz="2000" dirty="0">
                <a:latin typeface="+mn-ea"/>
                <a:ea typeface="+mn-ea"/>
              </a:rPr>
              <a:t>+</a:t>
            </a:r>
            <a:r>
              <a:rPr lang="zh-CN" altLang="en-US" sz="2000" dirty="0">
                <a:latin typeface="+mn-ea"/>
                <a:ea typeface="+mn-ea"/>
              </a:rPr>
              <a:t>”就表示字符串运算符，用于返回两个数据拼接后的字符串。</a:t>
            </a:r>
            <a:endParaRPr lang="en-US" altLang="zh-CN" sz="2000" dirty="0">
              <a:latin typeface="+mn-ea"/>
              <a:ea typeface="+mn-ea"/>
            </a:endParaRPr>
          </a:p>
        </p:txBody>
      </p:sp>
      <p:graphicFrame>
        <p:nvGraphicFramePr>
          <p:cNvPr id="9" name="表格 8"/>
          <p:cNvGraphicFramePr>
            <a:graphicFrameLocks noGrp="1"/>
          </p:cNvGraphicFramePr>
          <p:nvPr/>
        </p:nvGraphicFramePr>
        <p:xfrm>
          <a:off x="652686" y="3070062"/>
          <a:ext cx="7730836" cy="1645920"/>
        </p:xfrm>
        <a:graphic>
          <a:graphicData uri="http://schemas.openxmlformats.org/drawingml/2006/table">
            <a:tbl>
              <a:tblPr/>
              <a:tblGrid>
                <a:gridCol w="7730836"/>
              </a:tblGrid>
              <a:tr h="77189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pt-BR" altLang="zh-CN" sz="1800" b="0" i="1" kern="0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var str1,str2;</a:t>
                      </a:r>
                      <a:endParaRPr lang="pt-BR" altLang="zh-CN" sz="1800" b="0" i="1" kern="0" noProof="0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pt-BR" altLang="zh-CN" sz="1800" b="0" i="1" kern="0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str1=“hello ”+“world”;                </a:t>
                      </a:r>
                      <a:r>
                        <a:rPr lang="en-US" altLang="zh-CN" sz="1800" b="0" i="1" kern="0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//str1</a:t>
                      </a:r>
                      <a:r>
                        <a:rPr lang="zh-CN" altLang="en-US" sz="1800" b="0" i="1" kern="0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的值为</a:t>
                      </a:r>
                      <a:r>
                        <a:rPr lang="pt-BR" altLang="zh-CN" sz="1800" b="0" i="1" kern="0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CN" sz="1800" b="0" i="1" kern="0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“</a:t>
                      </a:r>
                      <a:r>
                        <a:rPr lang="pt-BR" altLang="zh-CN" sz="1800" b="0" i="1" kern="0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hello world”          </a:t>
                      </a:r>
                      <a:endParaRPr lang="pt-BR" altLang="zh-CN" sz="1800" b="0" i="1" kern="0" noProof="0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pt-BR" altLang="zh-CN" sz="1800" b="0" i="1" kern="0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str2="123"+45;</a:t>
                      </a:r>
                      <a:r>
                        <a:rPr lang="en-US" altLang="zh-CN" sz="1800" b="0" i="1" kern="0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                            //str2</a:t>
                      </a:r>
                      <a:r>
                        <a:rPr lang="zh-CN" altLang="en-US" sz="1800" b="0" i="1" kern="0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的值为</a:t>
                      </a:r>
                      <a:r>
                        <a:rPr lang="pt-BR" altLang="zh-CN" sz="1800" b="0" i="1" kern="0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CN" sz="1800" b="0" i="1" kern="0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“</a:t>
                      </a:r>
                      <a:r>
                        <a:rPr lang="pt-BR" altLang="zh-CN" sz="1800" b="0" i="1" kern="0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12345” </a:t>
                      </a:r>
                      <a:endParaRPr lang="pt-BR" altLang="zh-CN" sz="1800" b="0" i="1" kern="0" noProof="0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pt-BR" altLang="zh-CN" sz="1800" b="0" i="1" kern="0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console.log(str1+","+str2);</a:t>
                      </a:r>
                      <a:endParaRPr lang="zh-CN" altLang="en-US" sz="1800" b="0" i="1" kern="0" noProof="0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34993" marR="34993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0" name="矩形 9"/>
          <p:cNvSpPr>
            <a:spLocks noChangeArrowheads="1"/>
          </p:cNvSpPr>
          <p:nvPr/>
        </p:nvSpPr>
        <p:spPr bwMode="auto">
          <a:xfrm>
            <a:off x="652686" y="5070764"/>
            <a:ext cx="8402638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0">
              <a:lnSpc>
                <a:spcPct val="150000"/>
              </a:lnSpc>
              <a:defRPr/>
            </a:pPr>
            <a:r>
              <a:rPr kumimoji="0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注意</a:t>
            </a: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：</a:t>
            </a:r>
            <a:r>
              <a:rPr lang="zh-CN" altLang="en-US" sz="2000" dirty="0" smtClean="0">
                <a:latin typeface="+mn-ea"/>
                <a:ea typeface="+mn-ea"/>
              </a:rPr>
              <a:t>利用字符串运算符“</a:t>
            </a:r>
            <a:r>
              <a:rPr lang="en-US" altLang="zh-CN" sz="2000" dirty="0" smtClean="0">
                <a:latin typeface="+mn-ea"/>
                <a:ea typeface="+mn-ea"/>
              </a:rPr>
              <a:t>+</a:t>
            </a:r>
            <a:r>
              <a:rPr lang="zh-CN" altLang="en-US" sz="2000" dirty="0" smtClean="0">
                <a:latin typeface="+mn-ea"/>
                <a:ea typeface="+mn-ea"/>
              </a:rPr>
              <a:t>”的特性，可以将布尔型、整型、浮点型或为</a:t>
            </a:r>
            <a:r>
              <a:rPr lang="en-US" altLang="zh-CN" sz="2000" dirty="0" smtClean="0">
                <a:latin typeface="+mn-ea"/>
                <a:ea typeface="+mn-ea"/>
              </a:rPr>
              <a:t>null</a:t>
            </a:r>
            <a:r>
              <a:rPr lang="zh-CN" altLang="en-US" sz="2000" dirty="0" smtClean="0">
                <a:latin typeface="+mn-ea"/>
                <a:ea typeface="+mn-ea"/>
              </a:rPr>
              <a:t>的数据，与空字符串进行拼接，就会完成字符型的自动转换。</a:t>
            </a:r>
            <a:endParaRPr lang="en-US" altLang="zh-CN" sz="2000" dirty="0" smtClean="0">
              <a:latin typeface="+mn-ea"/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5" grpId="0" build="p"/>
      <p:bldP spid="10" grpId="0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标题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 anchorCtr="0">
            <a:noAutofit/>
          </a:bodyPr>
          <a:lstStyle/>
          <a:p>
            <a:r>
              <a:rPr lang="en-US" altLang="zh-CN" b="1" dirty="0" smtClean="0"/>
              <a:t>3. </a:t>
            </a:r>
            <a:r>
              <a:rPr lang="zh-CN" altLang="en-US" b="1" dirty="0"/>
              <a:t>运算符</a:t>
            </a:r>
            <a:endParaRPr lang="zh-CN" altLang="en-US" b="1" dirty="0"/>
          </a:p>
        </p:txBody>
      </p:sp>
      <p:sp>
        <p:nvSpPr>
          <p:cNvPr id="65539" name="Rectangle 2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28575">
            <a:noFill/>
          </a:ln>
        </p:spPr>
        <p:txBody>
          <a:bodyPr wrap="none" anchor="ctr" anchorCtr="0">
            <a:spAutoFit/>
          </a:bodyPr>
          <a:lstStyle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12" name="矩形 38"/>
          <p:cNvSpPr>
            <a:spLocks noChangeArrowheads="1"/>
          </p:cNvSpPr>
          <p:nvPr/>
        </p:nvSpPr>
        <p:spPr bwMode="auto">
          <a:xfrm>
            <a:off x="250825" y="1273175"/>
            <a:ext cx="84296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457200" marR="0" lvl="0" indent="-4572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defRPr/>
            </a:pPr>
            <a:r>
              <a:rPr kumimoji="0" lang="en-US" altLang="zh-CN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3</a:t>
            </a:r>
            <a:r>
              <a:rPr kumimoji="0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）赋值运算符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矩形 1"/>
          <p:cNvSpPr>
            <a:spLocks noChangeArrowheads="1"/>
          </p:cNvSpPr>
          <p:nvPr/>
        </p:nvSpPr>
        <p:spPr bwMode="auto">
          <a:xfrm>
            <a:off x="1055194" y="1518850"/>
            <a:ext cx="5514975" cy="615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indent="4572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zh-CN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赋值运算符将运算符右边的值赋给左边的变量</a:t>
            </a: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。</a:t>
            </a:r>
            <a:endParaRPr kumimoji="0" lang="zh-CN" altLang="en-US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graphicFrame>
        <p:nvGraphicFramePr>
          <p:cNvPr id="7" name="表格 6"/>
          <p:cNvGraphicFramePr>
            <a:graphicFrameLocks noGrp="1"/>
          </p:cNvGraphicFramePr>
          <p:nvPr/>
        </p:nvGraphicFramePr>
        <p:xfrm>
          <a:off x="1055194" y="2264515"/>
          <a:ext cx="7069137" cy="4214809"/>
        </p:xfrm>
        <a:graphic>
          <a:graphicData uri="http://schemas.openxmlformats.org/drawingml/2006/table">
            <a:tbl>
              <a:tblPr firstRow="1" bandRow="1"/>
              <a:tblGrid>
                <a:gridCol w="1043765"/>
                <a:gridCol w="1992563"/>
                <a:gridCol w="2154405"/>
                <a:gridCol w="1878404"/>
              </a:tblGrid>
              <a:tr h="26324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zh-CN" altLang="en-US" sz="1400" b="1" kern="1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运算符</a:t>
                      </a:r>
                      <a:endParaRPr lang="zh-CN" sz="1400" b="1" kern="1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1" marR="68581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DD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zh-CN" altLang="en-US" sz="1400" b="1" kern="1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运算</a:t>
                      </a:r>
                      <a:endParaRPr lang="zh-CN" sz="1400" b="1" kern="1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1" marR="68581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DD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zh-CN" altLang="en-US" sz="1400" b="1" kern="1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范例</a:t>
                      </a:r>
                      <a:endParaRPr lang="zh-CN" sz="1400" b="1" kern="1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1" marR="68581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DD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400" b="1" kern="1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结果</a:t>
                      </a:r>
                      <a:endParaRPr lang="zh-CN" sz="1400" b="1" kern="1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1" marR="68581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DDC"/>
                    </a:solidFill>
                  </a:tcPr>
                </a:tc>
              </a:tr>
              <a:tr h="282365">
                <a:tc>
                  <a:txBody>
                    <a:bodyPr/>
                    <a:lstStyle/>
                    <a:p>
                      <a:pPr marL="10922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400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/>
                          <a:ea typeface="+mn-ea"/>
                          <a:cs typeface="+mn-cs"/>
                        </a:rPr>
                        <a:t>=</a:t>
                      </a:r>
                      <a:endParaRPr lang="zh-CN" sz="1400" kern="100" dirty="0">
                        <a:solidFill>
                          <a:schemeClr val="dk1"/>
                        </a:solidFill>
                        <a:effectLst/>
                        <a:latin typeface="Times New Roman" panose="02020603050405020304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DDC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0922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sz="1400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/>
                          <a:ea typeface="+mn-ea"/>
                          <a:cs typeface="+mn-cs"/>
                        </a:rPr>
                        <a:t>赋值</a:t>
                      </a:r>
                      <a:endParaRPr lang="zh-CN" sz="1400" kern="100" dirty="0">
                        <a:solidFill>
                          <a:schemeClr val="dk1"/>
                        </a:solidFill>
                        <a:effectLst/>
                        <a:latin typeface="Times New Roman" panose="02020603050405020304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DDC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0922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400" kern="100">
                          <a:solidFill>
                            <a:schemeClr val="dk1"/>
                          </a:solidFill>
                          <a:effectLst/>
                          <a:latin typeface="Times New Roman" panose="02020603050405020304"/>
                          <a:ea typeface="+mn-ea"/>
                          <a:cs typeface="+mn-cs"/>
                        </a:rPr>
                        <a:t>a=3, b=2;</a:t>
                      </a:r>
                      <a:endParaRPr lang="zh-CN" sz="1400" kern="100">
                        <a:solidFill>
                          <a:schemeClr val="dk1"/>
                        </a:solidFill>
                        <a:effectLst/>
                        <a:latin typeface="Times New Roman" panose="02020603050405020304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DDC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0922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400" kern="100">
                          <a:solidFill>
                            <a:schemeClr val="dk1"/>
                          </a:solidFill>
                          <a:effectLst/>
                          <a:latin typeface="Times New Roman" panose="02020603050405020304"/>
                          <a:ea typeface="+mn-ea"/>
                          <a:cs typeface="+mn-cs"/>
                        </a:rPr>
                        <a:t>a=3;b=2;</a:t>
                      </a:r>
                      <a:endParaRPr lang="zh-CN" sz="1400" kern="100">
                        <a:solidFill>
                          <a:schemeClr val="dk1"/>
                        </a:solidFill>
                        <a:effectLst/>
                        <a:latin typeface="Times New Roman" panose="02020603050405020304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DDC">
                        <a:tint val="40000"/>
                      </a:srgbClr>
                    </a:solidFill>
                  </a:tcPr>
                </a:tc>
              </a:tr>
              <a:tr h="282365">
                <a:tc>
                  <a:txBody>
                    <a:bodyPr/>
                    <a:lstStyle/>
                    <a:p>
                      <a:pPr marL="10922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400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/>
                          <a:ea typeface="+mn-ea"/>
                          <a:cs typeface="+mn-cs"/>
                        </a:rPr>
                        <a:t>+=</a:t>
                      </a:r>
                      <a:endParaRPr lang="zh-CN" sz="1400" kern="100" dirty="0">
                        <a:solidFill>
                          <a:schemeClr val="dk1"/>
                        </a:solidFill>
                        <a:effectLst/>
                        <a:latin typeface="Times New Roman" panose="02020603050405020304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F1F9"/>
                    </a:solidFill>
                  </a:tcPr>
                </a:tc>
                <a:tc>
                  <a:txBody>
                    <a:bodyPr/>
                    <a:lstStyle/>
                    <a:p>
                      <a:pPr marL="10922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sz="1400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/>
                          <a:ea typeface="+mn-ea"/>
                          <a:cs typeface="+mn-cs"/>
                        </a:rPr>
                        <a:t>加并赋值</a:t>
                      </a:r>
                      <a:endParaRPr lang="zh-CN" sz="1400" kern="100" dirty="0">
                        <a:solidFill>
                          <a:schemeClr val="dk1"/>
                        </a:solidFill>
                        <a:effectLst/>
                        <a:latin typeface="Times New Roman" panose="02020603050405020304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F1F9"/>
                    </a:solidFill>
                  </a:tcPr>
                </a:tc>
                <a:tc>
                  <a:txBody>
                    <a:bodyPr/>
                    <a:lstStyle/>
                    <a:p>
                      <a:pPr marL="10922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400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/>
                          <a:ea typeface="+mn-ea"/>
                          <a:cs typeface="+mn-cs"/>
                        </a:rPr>
                        <a:t>a=3, b=2; a+=b;</a:t>
                      </a:r>
                      <a:endParaRPr lang="zh-CN" sz="1400" kern="100" dirty="0">
                        <a:solidFill>
                          <a:schemeClr val="dk1"/>
                        </a:solidFill>
                        <a:effectLst/>
                        <a:latin typeface="Times New Roman" panose="02020603050405020304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F1F9"/>
                    </a:solidFill>
                  </a:tcPr>
                </a:tc>
                <a:tc>
                  <a:txBody>
                    <a:bodyPr/>
                    <a:lstStyle/>
                    <a:p>
                      <a:pPr marL="10922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400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/>
                          <a:ea typeface="+mn-ea"/>
                          <a:cs typeface="+mn-cs"/>
                        </a:rPr>
                        <a:t>a=5;b=2;</a:t>
                      </a:r>
                      <a:endParaRPr lang="zh-CN" sz="1400" kern="100" dirty="0">
                        <a:solidFill>
                          <a:schemeClr val="dk1"/>
                        </a:solidFill>
                        <a:effectLst/>
                        <a:latin typeface="Times New Roman" panose="02020603050405020304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F1F9"/>
                    </a:solidFill>
                  </a:tcPr>
                </a:tc>
              </a:tr>
              <a:tr h="282365">
                <a:tc>
                  <a:txBody>
                    <a:bodyPr/>
                    <a:lstStyle/>
                    <a:p>
                      <a:pPr marL="10922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400" kern="100">
                          <a:solidFill>
                            <a:schemeClr val="dk1"/>
                          </a:solidFill>
                          <a:effectLst/>
                          <a:latin typeface="Times New Roman" panose="02020603050405020304"/>
                          <a:ea typeface="+mn-ea"/>
                          <a:cs typeface="+mn-cs"/>
                        </a:rPr>
                        <a:t>-=</a:t>
                      </a:r>
                      <a:endParaRPr lang="zh-CN" sz="1400" kern="100">
                        <a:solidFill>
                          <a:schemeClr val="dk1"/>
                        </a:solidFill>
                        <a:effectLst/>
                        <a:latin typeface="Times New Roman" panose="02020603050405020304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DDC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0922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sz="1400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/>
                          <a:ea typeface="+mn-ea"/>
                          <a:cs typeface="+mn-cs"/>
                        </a:rPr>
                        <a:t>减并赋值</a:t>
                      </a:r>
                      <a:endParaRPr lang="zh-CN" sz="1400" kern="100" dirty="0">
                        <a:solidFill>
                          <a:schemeClr val="dk1"/>
                        </a:solidFill>
                        <a:effectLst/>
                        <a:latin typeface="Times New Roman" panose="02020603050405020304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DDC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0922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400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/>
                          <a:ea typeface="+mn-ea"/>
                          <a:cs typeface="+mn-cs"/>
                        </a:rPr>
                        <a:t>a=3, b=2;a-=b;</a:t>
                      </a:r>
                      <a:endParaRPr lang="zh-CN" sz="1400" kern="100" dirty="0">
                        <a:solidFill>
                          <a:schemeClr val="dk1"/>
                        </a:solidFill>
                        <a:effectLst/>
                        <a:latin typeface="Times New Roman" panose="02020603050405020304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DDC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0922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400" kern="100">
                          <a:solidFill>
                            <a:schemeClr val="dk1"/>
                          </a:solidFill>
                          <a:effectLst/>
                          <a:latin typeface="Times New Roman" panose="02020603050405020304"/>
                          <a:ea typeface="+mn-ea"/>
                          <a:cs typeface="+mn-cs"/>
                        </a:rPr>
                        <a:t>a=1;b=2;</a:t>
                      </a:r>
                      <a:endParaRPr lang="zh-CN" sz="1400" kern="100">
                        <a:solidFill>
                          <a:schemeClr val="dk1"/>
                        </a:solidFill>
                        <a:effectLst/>
                        <a:latin typeface="Times New Roman" panose="02020603050405020304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DDC">
                        <a:tint val="40000"/>
                      </a:srgbClr>
                    </a:solidFill>
                  </a:tcPr>
                </a:tc>
              </a:tr>
              <a:tr h="282365">
                <a:tc>
                  <a:txBody>
                    <a:bodyPr/>
                    <a:lstStyle/>
                    <a:p>
                      <a:pPr marL="10922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400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/>
                          <a:ea typeface="+mn-ea"/>
                          <a:cs typeface="+mn-cs"/>
                        </a:rPr>
                        <a:t>*=</a:t>
                      </a:r>
                      <a:endParaRPr lang="zh-CN" sz="1400" kern="100" dirty="0">
                        <a:solidFill>
                          <a:schemeClr val="dk1"/>
                        </a:solidFill>
                        <a:effectLst/>
                        <a:latin typeface="Times New Roman" panose="02020603050405020304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F1F9"/>
                    </a:solidFill>
                  </a:tcPr>
                </a:tc>
                <a:tc>
                  <a:txBody>
                    <a:bodyPr/>
                    <a:lstStyle/>
                    <a:p>
                      <a:pPr marL="10922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sz="1400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/>
                          <a:ea typeface="+mn-ea"/>
                          <a:cs typeface="+mn-cs"/>
                        </a:rPr>
                        <a:t>乘并赋值</a:t>
                      </a:r>
                      <a:endParaRPr lang="zh-CN" sz="1400" kern="100" dirty="0">
                        <a:solidFill>
                          <a:schemeClr val="dk1"/>
                        </a:solidFill>
                        <a:effectLst/>
                        <a:latin typeface="Times New Roman" panose="02020603050405020304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F1F9"/>
                    </a:solidFill>
                  </a:tcPr>
                </a:tc>
                <a:tc>
                  <a:txBody>
                    <a:bodyPr/>
                    <a:lstStyle/>
                    <a:p>
                      <a:pPr marL="10922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400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/>
                          <a:ea typeface="+mn-ea"/>
                          <a:cs typeface="+mn-cs"/>
                        </a:rPr>
                        <a:t>a=3, b=2;a*=b;</a:t>
                      </a:r>
                      <a:endParaRPr lang="zh-CN" sz="1400" kern="100" dirty="0">
                        <a:solidFill>
                          <a:schemeClr val="dk1"/>
                        </a:solidFill>
                        <a:effectLst/>
                        <a:latin typeface="Times New Roman" panose="02020603050405020304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F1F9"/>
                    </a:solidFill>
                  </a:tcPr>
                </a:tc>
                <a:tc>
                  <a:txBody>
                    <a:bodyPr/>
                    <a:lstStyle/>
                    <a:p>
                      <a:pPr marL="10922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400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/>
                          <a:ea typeface="+mn-ea"/>
                          <a:cs typeface="+mn-cs"/>
                        </a:rPr>
                        <a:t>a=6;b=2;</a:t>
                      </a:r>
                      <a:endParaRPr lang="zh-CN" sz="1400" kern="100" dirty="0">
                        <a:solidFill>
                          <a:schemeClr val="dk1"/>
                        </a:solidFill>
                        <a:effectLst/>
                        <a:latin typeface="Times New Roman" panose="02020603050405020304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F1F9"/>
                    </a:solidFill>
                  </a:tcPr>
                </a:tc>
              </a:tr>
              <a:tr h="282365">
                <a:tc>
                  <a:txBody>
                    <a:bodyPr/>
                    <a:lstStyle/>
                    <a:p>
                      <a:pPr marL="10922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400" kern="100">
                          <a:solidFill>
                            <a:schemeClr val="dk1"/>
                          </a:solidFill>
                          <a:effectLst/>
                          <a:latin typeface="Times New Roman" panose="02020603050405020304"/>
                          <a:ea typeface="+mn-ea"/>
                          <a:cs typeface="+mn-cs"/>
                        </a:rPr>
                        <a:t>/=</a:t>
                      </a:r>
                      <a:endParaRPr lang="zh-CN" sz="1400" kern="100">
                        <a:solidFill>
                          <a:schemeClr val="dk1"/>
                        </a:solidFill>
                        <a:effectLst/>
                        <a:latin typeface="Times New Roman" panose="02020603050405020304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DDC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0922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sz="1400" kern="100">
                          <a:solidFill>
                            <a:schemeClr val="dk1"/>
                          </a:solidFill>
                          <a:effectLst/>
                          <a:latin typeface="Times New Roman" panose="02020603050405020304"/>
                          <a:ea typeface="+mn-ea"/>
                          <a:cs typeface="+mn-cs"/>
                        </a:rPr>
                        <a:t>除并赋值</a:t>
                      </a:r>
                      <a:endParaRPr lang="zh-CN" sz="1400" kern="100">
                        <a:solidFill>
                          <a:schemeClr val="dk1"/>
                        </a:solidFill>
                        <a:effectLst/>
                        <a:latin typeface="Times New Roman" panose="02020603050405020304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DDC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0922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400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/>
                          <a:ea typeface="+mn-ea"/>
                          <a:cs typeface="+mn-cs"/>
                        </a:rPr>
                        <a:t>a=3, b=2;a/=b;</a:t>
                      </a:r>
                      <a:endParaRPr lang="zh-CN" sz="1400" kern="100" dirty="0">
                        <a:solidFill>
                          <a:schemeClr val="dk1"/>
                        </a:solidFill>
                        <a:effectLst/>
                        <a:latin typeface="Times New Roman" panose="02020603050405020304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DDC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0922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400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/>
                          <a:ea typeface="+mn-ea"/>
                          <a:cs typeface="+mn-cs"/>
                        </a:rPr>
                        <a:t>a=1.5;b=2;</a:t>
                      </a:r>
                      <a:endParaRPr lang="zh-CN" sz="1400" kern="100" dirty="0">
                        <a:solidFill>
                          <a:schemeClr val="dk1"/>
                        </a:solidFill>
                        <a:effectLst/>
                        <a:latin typeface="Times New Roman" panose="02020603050405020304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DDC">
                        <a:tint val="40000"/>
                      </a:srgbClr>
                    </a:solidFill>
                  </a:tcPr>
                </a:tc>
              </a:tr>
              <a:tr h="282365">
                <a:tc>
                  <a:txBody>
                    <a:bodyPr/>
                    <a:lstStyle/>
                    <a:p>
                      <a:pPr marL="10922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400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/>
                          <a:ea typeface="+mn-ea"/>
                          <a:cs typeface="+mn-cs"/>
                        </a:rPr>
                        <a:t>%=</a:t>
                      </a:r>
                      <a:endParaRPr lang="zh-CN" sz="1400" kern="100" dirty="0">
                        <a:solidFill>
                          <a:schemeClr val="dk1"/>
                        </a:solidFill>
                        <a:effectLst/>
                        <a:latin typeface="Times New Roman" panose="02020603050405020304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F1F9"/>
                    </a:solidFill>
                  </a:tcPr>
                </a:tc>
                <a:tc>
                  <a:txBody>
                    <a:bodyPr/>
                    <a:lstStyle/>
                    <a:p>
                      <a:pPr marL="10922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sz="1400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/>
                          <a:ea typeface="+mn-ea"/>
                          <a:cs typeface="+mn-cs"/>
                        </a:rPr>
                        <a:t>模并赋值</a:t>
                      </a:r>
                      <a:endParaRPr lang="zh-CN" sz="1400" kern="100" dirty="0">
                        <a:solidFill>
                          <a:schemeClr val="dk1"/>
                        </a:solidFill>
                        <a:effectLst/>
                        <a:latin typeface="Times New Roman" panose="02020603050405020304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F1F9"/>
                    </a:solidFill>
                  </a:tcPr>
                </a:tc>
                <a:tc>
                  <a:txBody>
                    <a:bodyPr/>
                    <a:lstStyle/>
                    <a:p>
                      <a:pPr marL="10922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400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/>
                          <a:ea typeface="+mn-ea"/>
                          <a:cs typeface="+mn-cs"/>
                        </a:rPr>
                        <a:t>a=3, b=2;a%=b;</a:t>
                      </a:r>
                      <a:endParaRPr lang="zh-CN" sz="1400" kern="100" dirty="0">
                        <a:solidFill>
                          <a:schemeClr val="dk1"/>
                        </a:solidFill>
                        <a:effectLst/>
                        <a:latin typeface="Times New Roman" panose="02020603050405020304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F1F9"/>
                    </a:solidFill>
                  </a:tcPr>
                </a:tc>
                <a:tc>
                  <a:txBody>
                    <a:bodyPr/>
                    <a:lstStyle/>
                    <a:p>
                      <a:pPr marL="10922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400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/>
                          <a:ea typeface="+mn-ea"/>
                          <a:cs typeface="+mn-cs"/>
                        </a:rPr>
                        <a:t>a=1;b=2;</a:t>
                      </a:r>
                      <a:endParaRPr lang="zh-CN" sz="1400" kern="100" dirty="0">
                        <a:solidFill>
                          <a:schemeClr val="dk1"/>
                        </a:solidFill>
                        <a:effectLst/>
                        <a:latin typeface="Times New Roman" panose="02020603050405020304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F1F9"/>
                    </a:solidFill>
                  </a:tcPr>
                </a:tc>
              </a:tr>
              <a:tr h="282365">
                <a:tc>
                  <a:txBody>
                    <a:bodyPr/>
                    <a:lstStyle/>
                    <a:p>
                      <a:pPr marL="10922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400" kern="100">
                          <a:solidFill>
                            <a:schemeClr val="dk1"/>
                          </a:solidFill>
                          <a:effectLst/>
                          <a:latin typeface="Times New Roman" panose="02020603050405020304"/>
                          <a:ea typeface="+mn-ea"/>
                          <a:cs typeface="+mn-cs"/>
                        </a:rPr>
                        <a:t>+=</a:t>
                      </a:r>
                      <a:endParaRPr lang="zh-CN" sz="1400" kern="100">
                        <a:solidFill>
                          <a:schemeClr val="dk1"/>
                        </a:solidFill>
                        <a:effectLst/>
                        <a:latin typeface="Times New Roman" panose="02020603050405020304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DDC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0922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sz="1400" kern="100">
                          <a:solidFill>
                            <a:schemeClr val="dk1"/>
                          </a:solidFill>
                          <a:effectLst/>
                          <a:latin typeface="Times New Roman" panose="02020603050405020304"/>
                          <a:ea typeface="+mn-ea"/>
                          <a:cs typeface="+mn-cs"/>
                        </a:rPr>
                        <a:t>连接并赋值</a:t>
                      </a:r>
                      <a:endParaRPr lang="zh-CN" sz="1400" kern="100">
                        <a:solidFill>
                          <a:schemeClr val="dk1"/>
                        </a:solidFill>
                        <a:effectLst/>
                        <a:latin typeface="Times New Roman" panose="02020603050405020304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DDC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0922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400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/>
                          <a:ea typeface="+mn-ea"/>
                          <a:cs typeface="+mn-cs"/>
                        </a:rPr>
                        <a:t>a='</a:t>
                      </a:r>
                      <a:r>
                        <a:rPr lang="en-US" sz="1400" kern="1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/>
                          <a:ea typeface="+mn-ea"/>
                          <a:cs typeface="+mn-cs"/>
                        </a:rPr>
                        <a:t>abc</a:t>
                      </a:r>
                      <a:r>
                        <a:rPr lang="en-US" sz="1400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/>
                          <a:ea typeface="+mn-ea"/>
                          <a:cs typeface="+mn-cs"/>
                        </a:rPr>
                        <a:t>';a+='</a:t>
                      </a:r>
                      <a:r>
                        <a:rPr lang="en-US" sz="1400" kern="1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/>
                          <a:ea typeface="+mn-ea"/>
                          <a:cs typeface="+mn-cs"/>
                        </a:rPr>
                        <a:t>def</a:t>
                      </a:r>
                      <a:r>
                        <a:rPr lang="en-US" sz="1400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/>
                          <a:ea typeface="+mn-ea"/>
                          <a:cs typeface="+mn-cs"/>
                        </a:rPr>
                        <a:t>';</a:t>
                      </a:r>
                      <a:endParaRPr lang="zh-CN" sz="1400" kern="100" dirty="0">
                        <a:solidFill>
                          <a:schemeClr val="dk1"/>
                        </a:solidFill>
                        <a:effectLst/>
                        <a:latin typeface="Times New Roman" panose="02020603050405020304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DDC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0922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400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/>
                          <a:ea typeface="+mn-ea"/>
                          <a:cs typeface="+mn-cs"/>
                        </a:rPr>
                        <a:t>a='</a:t>
                      </a:r>
                      <a:r>
                        <a:rPr lang="en-US" sz="1400" kern="1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/>
                          <a:ea typeface="+mn-ea"/>
                          <a:cs typeface="+mn-cs"/>
                        </a:rPr>
                        <a:t>abcdef</a:t>
                      </a:r>
                      <a:r>
                        <a:rPr lang="en-US" sz="1400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/>
                          <a:ea typeface="+mn-ea"/>
                          <a:cs typeface="+mn-cs"/>
                        </a:rPr>
                        <a:t>';</a:t>
                      </a:r>
                      <a:endParaRPr lang="zh-CN" sz="1400" kern="100" dirty="0">
                        <a:solidFill>
                          <a:schemeClr val="dk1"/>
                        </a:solidFill>
                        <a:effectLst/>
                        <a:latin typeface="Times New Roman" panose="02020603050405020304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DDC">
                        <a:tint val="40000"/>
                      </a:srgbClr>
                    </a:solidFill>
                  </a:tcPr>
                </a:tc>
              </a:tr>
              <a:tr h="282365">
                <a:tc>
                  <a:txBody>
                    <a:bodyPr/>
                    <a:lstStyle/>
                    <a:p>
                      <a:pPr marL="10922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400" kern="100">
                          <a:solidFill>
                            <a:schemeClr val="dk1"/>
                          </a:solidFill>
                          <a:effectLst/>
                          <a:latin typeface="Times New Roman" panose="02020603050405020304"/>
                          <a:ea typeface="+mn-ea"/>
                          <a:cs typeface="+mn-cs"/>
                        </a:rPr>
                        <a:t>**=</a:t>
                      </a:r>
                      <a:endParaRPr lang="zh-CN" sz="1400" kern="100">
                        <a:solidFill>
                          <a:schemeClr val="dk1"/>
                        </a:solidFill>
                        <a:effectLst/>
                        <a:latin typeface="Times New Roman" panose="02020603050405020304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F1F9"/>
                    </a:solidFill>
                  </a:tcPr>
                </a:tc>
                <a:tc>
                  <a:txBody>
                    <a:bodyPr/>
                    <a:lstStyle/>
                    <a:p>
                      <a:pPr marL="10922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sz="1400" kern="100">
                          <a:solidFill>
                            <a:schemeClr val="dk1"/>
                          </a:solidFill>
                          <a:effectLst/>
                          <a:latin typeface="Times New Roman" panose="02020603050405020304"/>
                          <a:ea typeface="+mn-ea"/>
                          <a:cs typeface="+mn-cs"/>
                        </a:rPr>
                        <a:t>幂运算并赋值</a:t>
                      </a:r>
                      <a:endParaRPr lang="zh-CN" sz="1400" kern="100">
                        <a:solidFill>
                          <a:schemeClr val="dk1"/>
                        </a:solidFill>
                        <a:effectLst/>
                        <a:latin typeface="Times New Roman" panose="02020603050405020304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F1F9"/>
                    </a:solidFill>
                  </a:tcPr>
                </a:tc>
                <a:tc>
                  <a:txBody>
                    <a:bodyPr/>
                    <a:lstStyle/>
                    <a:p>
                      <a:pPr marL="10922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400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/>
                          <a:ea typeface="+mn-ea"/>
                          <a:cs typeface="+mn-cs"/>
                        </a:rPr>
                        <a:t>a=2; a**= 5;</a:t>
                      </a:r>
                      <a:endParaRPr lang="zh-CN" sz="1400" kern="100" dirty="0">
                        <a:solidFill>
                          <a:schemeClr val="dk1"/>
                        </a:solidFill>
                        <a:effectLst/>
                        <a:latin typeface="Times New Roman" panose="02020603050405020304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F1F9"/>
                    </a:solidFill>
                  </a:tcPr>
                </a:tc>
                <a:tc>
                  <a:txBody>
                    <a:bodyPr/>
                    <a:lstStyle/>
                    <a:p>
                      <a:pPr marL="10922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400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/>
                          <a:ea typeface="+mn-ea"/>
                          <a:cs typeface="+mn-cs"/>
                        </a:rPr>
                        <a:t>a=32;</a:t>
                      </a:r>
                      <a:endParaRPr lang="zh-CN" sz="1400" kern="100" dirty="0">
                        <a:solidFill>
                          <a:schemeClr val="dk1"/>
                        </a:solidFill>
                        <a:effectLst/>
                        <a:latin typeface="Times New Roman" panose="02020603050405020304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F1F9"/>
                    </a:solidFill>
                  </a:tcPr>
                </a:tc>
              </a:tr>
              <a:tr h="282365">
                <a:tc>
                  <a:txBody>
                    <a:bodyPr/>
                    <a:lstStyle/>
                    <a:p>
                      <a:pPr marL="10922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400" kern="100">
                          <a:solidFill>
                            <a:schemeClr val="dk1"/>
                          </a:solidFill>
                          <a:effectLst/>
                          <a:latin typeface="Times New Roman" panose="02020603050405020304"/>
                          <a:ea typeface="+mn-ea"/>
                          <a:cs typeface="+mn-cs"/>
                        </a:rPr>
                        <a:t>&lt;&lt;=</a:t>
                      </a:r>
                      <a:endParaRPr lang="zh-CN" sz="1400" kern="100">
                        <a:solidFill>
                          <a:schemeClr val="dk1"/>
                        </a:solidFill>
                        <a:effectLst/>
                        <a:latin typeface="Times New Roman" panose="02020603050405020304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DDC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0922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sz="1400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/>
                          <a:ea typeface="+mn-ea"/>
                          <a:cs typeface="+mn-cs"/>
                        </a:rPr>
                        <a:t>左移位赋值</a:t>
                      </a:r>
                      <a:endParaRPr lang="zh-CN" sz="1400" kern="100" dirty="0">
                        <a:solidFill>
                          <a:schemeClr val="dk1"/>
                        </a:solidFill>
                        <a:effectLst/>
                        <a:latin typeface="Times New Roman" panose="02020603050405020304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DDC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0922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400" kern="100">
                          <a:solidFill>
                            <a:schemeClr val="dk1"/>
                          </a:solidFill>
                          <a:effectLst/>
                          <a:latin typeface="Times New Roman" panose="02020603050405020304"/>
                          <a:ea typeface="+mn-ea"/>
                          <a:cs typeface="+mn-cs"/>
                        </a:rPr>
                        <a:t>a=9,b=2;a &lt;&lt;= b;</a:t>
                      </a:r>
                      <a:endParaRPr lang="zh-CN" sz="1400" kern="100">
                        <a:solidFill>
                          <a:schemeClr val="dk1"/>
                        </a:solidFill>
                        <a:effectLst/>
                        <a:latin typeface="Times New Roman" panose="02020603050405020304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DDC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0922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400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/>
                          <a:ea typeface="+mn-ea"/>
                          <a:cs typeface="+mn-cs"/>
                        </a:rPr>
                        <a:t>a=36;b=2;</a:t>
                      </a:r>
                      <a:endParaRPr lang="zh-CN" sz="1400" kern="100" dirty="0">
                        <a:solidFill>
                          <a:schemeClr val="dk1"/>
                        </a:solidFill>
                        <a:effectLst/>
                        <a:latin typeface="Times New Roman" panose="02020603050405020304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DDC">
                        <a:tint val="40000"/>
                      </a:srgbClr>
                    </a:solidFill>
                  </a:tcPr>
                </a:tc>
              </a:tr>
              <a:tr h="282365">
                <a:tc>
                  <a:txBody>
                    <a:bodyPr/>
                    <a:lstStyle/>
                    <a:p>
                      <a:pPr marL="10922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400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/>
                          <a:ea typeface="+mn-ea"/>
                          <a:cs typeface="+mn-cs"/>
                        </a:rPr>
                        <a:t>&gt;&gt;=</a:t>
                      </a:r>
                      <a:endParaRPr lang="zh-CN" sz="1400" kern="100" dirty="0">
                        <a:solidFill>
                          <a:schemeClr val="dk1"/>
                        </a:solidFill>
                        <a:effectLst/>
                        <a:latin typeface="Times New Roman" panose="02020603050405020304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F1F9"/>
                    </a:solidFill>
                  </a:tcPr>
                </a:tc>
                <a:tc>
                  <a:txBody>
                    <a:bodyPr/>
                    <a:lstStyle/>
                    <a:p>
                      <a:pPr marL="10922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sz="1400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/>
                          <a:ea typeface="+mn-ea"/>
                          <a:cs typeface="+mn-cs"/>
                        </a:rPr>
                        <a:t>右移位赋值</a:t>
                      </a:r>
                      <a:endParaRPr lang="zh-CN" sz="1400" kern="100" dirty="0">
                        <a:solidFill>
                          <a:schemeClr val="dk1"/>
                        </a:solidFill>
                        <a:effectLst/>
                        <a:latin typeface="Times New Roman" panose="02020603050405020304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F1F9"/>
                    </a:solidFill>
                  </a:tcPr>
                </a:tc>
                <a:tc>
                  <a:txBody>
                    <a:bodyPr/>
                    <a:lstStyle/>
                    <a:p>
                      <a:pPr marL="10922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400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/>
                          <a:ea typeface="+mn-ea"/>
                          <a:cs typeface="+mn-cs"/>
                        </a:rPr>
                        <a:t>a=-9,b=2;a &gt;&gt;= b;</a:t>
                      </a:r>
                      <a:endParaRPr lang="zh-CN" sz="1400" kern="100" dirty="0">
                        <a:solidFill>
                          <a:schemeClr val="dk1"/>
                        </a:solidFill>
                        <a:effectLst/>
                        <a:latin typeface="Times New Roman" panose="02020603050405020304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F1F9"/>
                    </a:solidFill>
                  </a:tcPr>
                </a:tc>
                <a:tc>
                  <a:txBody>
                    <a:bodyPr/>
                    <a:lstStyle/>
                    <a:p>
                      <a:pPr marL="10922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400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/>
                          <a:ea typeface="+mn-ea"/>
                          <a:cs typeface="+mn-cs"/>
                        </a:rPr>
                        <a:t>a=-3;b=2;</a:t>
                      </a:r>
                      <a:endParaRPr lang="zh-CN" sz="1400" kern="100" dirty="0">
                        <a:solidFill>
                          <a:schemeClr val="dk1"/>
                        </a:solidFill>
                        <a:effectLst/>
                        <a:latin typeface="Times New Roman" panose="02020603050405020304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F1F9"/>
                    </a:solidFill>
                  </a:tcPr>
                </a:tc>
              </a:tr>
              <a:tr h="280822">
                <a:tc>
                  <a:txBody>
                    <a:bodyPr/>
                    <a:lstStyle/>
                    <a:p>
                      <a:pPr marL="10922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400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/>
                          <a:ea typeface="+mn-ea"/>
                          <a:cs typeface="+mn-cs"/>
                        </a:rPr>
                        <a:t>&gt;&gt;&gt;=</a:t>
                      </a:r>
                      <a:endParaRPr lang="zh-CN" sz="1400" kern="100" dirty="0">
                        <a:solidFill>
                          <a:schemeClr val="dk1"/>
                        </a:solidFill>
                        <a:effectLst/>
                        <a:latin typeface="Times New Roman" panose="02020603050405020304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DDC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0922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sz="1400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/>
                          <a:ea typeface="+mn-ea"/>
                          <a:cs typeface="+mn-cs"/>
                        </a:rPr>
                        <a:t>无符号右移位赋值</a:t>
                      </a:r>
                      <a:endParaRPr lang="zh-CN" sz="1400" kern="100" dirty="0">
                        <a:solidFill>
                          <a:schemeClr val="dk1"/>
                        </a:solidFill>
                        <a:effectLst/>
                        <a:latin typeface="Times New Roman" panose="02020603050405020304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DDC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0922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400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/>
                          <a:ea typeface="+mn-ea"/>
                          <a:cs typeface="+mn-cs"/>
                        </a:rPr>
                        <a:t>a=-9,b=2;a &gt;&gt;&gt;= b;</a:t>
                      </a:r>
                      <a:endParaRPr lang="zh-CN" sz="1400" kern="100" dirty="0">
                        <a:solidFill>
                          <a:schemeClr val="dk1"/>
                        </a:solidFill>
                        <a:effectLst/>
                        <a:latin typeface="Times New Roman" panose="02020603050405020304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DDC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0922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400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/>
                          <a:ea typeface="+mn-ea"/>
                          <a:cs typeface="+mn-cs"/>
                        </a:rPr>
                        <a:t>a= 1073741821;b=2;</a:t>
                      </a:r>
                      <a:endParaRPr lang="zh-CN" sz="1400" kern="100" dirty="0">
                        <a:solidFill>
                          <a:schemeClr val="dk1"/>
                        </a:solidFill>
                        <a:effectLst/>
                        <a:latin typeface="Times New Roman" panose="02020603050405020304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DDC">
                        <a:tint val="40000"/>
                      </a:srgbClr>
                    </a:solidFill>
                  </a:tcPr>
                </a:tc>
              </a:tr>
              <a:tr h="282365">
                <a:tc>
                  <a:txBody>
                    <a:bodyPr/>
                    <a:lstStyle/>
                    <a:p>
                      <a:pPr marL="10922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400" kern="100">
                          <a:solidFill>
                            <a:schemeClr val="dk1"/>
                          </a:solidFill>
                          <a:effectLst/>
                          <a:latin typeface="Times New Roman" panose="02020603050405020304"/>
                          <a:ea typeface="+mn-ea"/>
                          <a:cs typeface="+mn-cs"/>
                        </a:rPr>
                        <a:t>&amp;=</a:t>
                      </a:r>
                      <a:endParaRPr lang="zh-CN" sz="1400" kern="100">
                        <a:solidFill>
                          <a:schemeClr val="dk1"/>
                        </a:solidFill>
                        <a:effectLst/>
                        <a:latin typeface="Times New Roman" panose="02020603050405020304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F1F9"/>
                    </a:solidFill>
                  </a:tcPr>
                </a:tc>
                <a:tc>
                  <a:txBody>
                    <a:bodyPr/>
                    <a:lstStyle/>
                    <a:p>
                      <a:pPr marL="10922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sz="1400" kern="100">
                          <a:solidFill>
                            <a:schemeClr val="dk1"/>
                          </a:solidFill>
                          <a:effectLst/>
                          <a:latin typeface="Times New Roman" panose="02020603050405020304"/>
                          <a:ea typeface="+mn-ea"/>
                          <a:cs typeface="+mn-cs"/>
                        </a:rPr>
                        <a:t>按位与赋值</a:t>
                      </a:r>
                      <a:endParaRPr lang="zh-CN" sz="1400" kern="100">
                        <a:solidFill>
                          <a:schemeClr val="dk1"/>
                        </a:solidFill>
                        <a:effectLst/>
                        <a:latin typeface="Times New Roman" panose="02020603050405020304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F1F9"/>
                    </a:solidFill>
                  </a:tcPr>
                </a:tc>
                <a:tc>
                  <a:txBody>
                    <a:bodyPr/>
                    <a:lstStyle/>
                    <a:p>
                      <a:pPr marL="10922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400" kern="100">
                          <a:solidFill>
                            <a:schemeClr val="dk1"/>
                          </a:solidFill>
                          <a:effectLst/>
                          <a:latin typeface="Times New Roman" panose="02020603050405020304"/>
                          <a:ea typeface="+mn-ea"/>
                          <a:cs typeface="+mn-cs"/>
                        </a:rPr>
                        <a:t>a=3,b=9;a &amp;= b;</a:t>
                      </a:r>
                      <a:endParaRPr lang="zh-CN" sz="1400" kern="100">
                        <a:solidFill>
                          <a:schemeClr val="dk1"/>
                        </a:solidFill>
                        <a:effectLst/>
                        <a:latin typeface="Times New Roman" panose="02020603050405020304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F1F9"/>
                    </a:solidFill>
                  </a:tcPr>
                </a:tc>
                <a:tc>
                  <a:txBody>
                    <a:bodyPr/>
                    <a:lstStyle/>
                    <a:p>
                      <a:pPr marL="10922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400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/>
                          <a:ea typeface="+mn-ea"/>
                          <a:cs typeface="+mn-cs"/>
                        </a:rPr>
                        <a:t>a=1;b=9;</a:t>
                      </a:r>
                      <a:endParaRPr lang="zh-CN" sz="1400" kern="100" dirty="0">
                        <a:solidFill>
                          <a:schemeClr val="dk1"/>
                        </a:solidFill>
                        <a:effectLst/>
                        <a:latin typeface="Times New Roman" panose="02020603050405020304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F1F9"/>
                    </a:solidFill>
                  </a:tcPr>
                </a:tc>
              </a:tr>
              <a:tr h="282365">
                <a:tc>
                  <a:txBody>
                    <a:bodyPr/>
                    <a:lstStyle/>
                    <a:p>
                      <a:pPr marL="10922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400" kern="100">
                          <a:solidFill>
                            <a:schemeClr val="dk1"/>
                          </a:solidFill>
                          <a:effectLst/>
                          <a:latin typeface="Times New Roman" panose="02020603050405020304"/>
                          <a:ea typeface="+mn-ea"/>
                          <a:cs typeface="+mn-cs"/>
                        </a:rPr>
                        <a:t>^=</a:t>
                      </a:r>
                      <a:endParaRPr lang="zh-CN" sz="1400" kern="100">
                        <a:solidFill>
                          <a:schemeClr val="dk1"/>
                        </a:solidFill>
                        <a:effectLst/>
                        <a:latin typeface="Times New Roman" panose="02020603050405020304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DDC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0922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sz="1400" kern="100">
                          <a:solidFill>
                            <a:schemeClr val="dk1"/>
                          </a:solidFill>
                          <a:effectLst/>
                          <a:latin typeface="Times New Roman" panose="02020603050405020304"/>
                          <a:ea typeface="+mn-ea"/>
                          <a:cs typeface="+mn-cs"/>
                        </a:rPr>
                        <a:t>按位异或赋值</a:t>
                      </a:r>
                      <a:endParaRPr lang="zh-CN" sz="1400" kern="100">
                        <a:solidFill>
                          <a:schemeClr val="dk1"/>
                        </a:solidFill>
                        <a:effectLst/>
                        <a:latin typeface="Times New Roman" panose="02020603050405020304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DDC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0922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400" kern="100">
                          <a:solidFill>
                            <a:schemeClr val="dk1"/>
                          </a:solidFill>
                          <a:effectLst/>
                          <a:latin typeface="Times New Roman" panose="02020603050405020304"/>
                          <a:ea typeface="+mn-ea"/>
                          <a:cs typeface="+mn-cs"/>
                        </a:rPr>
                        <a:t>a=3,b=9;a ^= b;</a:t>
                      </a:r>
                      <a:endParaRPr lang="zh-CN" sz="1400" kern="100">
                        <a:solidFill>
                          <a:schemeClr val="dk1"/>
                        </a:solidFill>
                        <a:effectLst/>
                        <a:latin typeface="Times New Roman" panose="02020603050405020304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DDC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0922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400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/>
                          <a:ea typeface="+mn-ea"/>
                          <a:cs typeface="+mn-cs"/>
                        </a:rPr>
                        <a:t>a=10;b=9;</a:t>
                      </a:r>
                      <a:endParaRPr lang="zh-CN" sz="1400" kern="100" dirty="0">
                        <a:solidFill>
                          <a:schemeClr val="dk1"/>
                        </a:solidFill>
                        <a:effectLst/>
                        <a:latin typeface="Times New Roman" panose="02020603050405020304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DDC">
                        <a:tint val="40000"/>
                      </a:srgbClr>
                    </a:solidFill>
                  </a:tcPr>
                </a:tc>
              </a:tr>
              <a:tr h="282365">
                <a:tc>
                  <a:txBody>
                    <a:bodyPr/>
                    <a:lstStyle/>
                    <a:p>
                      <a:pPr marL="10922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400" kern="100">
                          <a:solidFill>
                            <a:schemeClr val="dk1"/>
                          </a:solidFill>
                          <a:effectLst/>
                          <a:latin typeface="Times New Roman" panose="02020603050405020304"/>
                          <a:ea typeface="+mn-ea"/>
                          <a:cs typeface="+mn-cs"/>
                        </a:rPr>
                        <a:t>|=</a:t>
                      </a:r>
                      <a:endParaRPr lang="zh-CN" sz="1400" kern="100">
                        <a:solidFill>
                          <a:schemeClr val="dk1"/>
                        </a:solidFill>
                        <a:effectLst/>
                        <a:latin typeface="Times New Roman" panose="02020603050405020304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F1F9"/>
                    </a:solidFill>
                  </a:tcPr>
                </a:tc>
                <a:tc>
                  <a:txBody>
                    <a:bodyPr/>
                    <a:lstStyle/>
                    <a:p>
                      <a:pPr marL="10922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sz="1400" kern="100">
                          <a:solidFill>
                            <a:schemeClr val="dk1"/>
                          </a:solidFill>
                          <a:effectLst/>
                          <a:latin typeface="Times New Roman" panose="02020603050405020304"/>
                          <a:ea typeface="+mn-ea"/>
                          <a:cs typeface="+mn-cs"/>
                        </a:rPr>
                        <a:t>按位或赋值</a:t>
                      </a:r>
                      <a:endParaRPr lang="zh-CN" sz="1400" kern="100">
                        <a:solidFill>
                          <a:schemeClr val="dk1"/>
                        </a:solidFill>
                        <a:effectLst/>
                        <a:latin typeface="Times New Roman" panose="02020603050405020304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F1F9"/>
                    </a:solidFill>
                  </a:tcPr>
                </a:tc>
                <a:tc>
                  <a:txBody>
                    <a:bodyPr/>
                    <a:lstStyle/>
                    <a:p>
                      <a:pPr marL="10922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400" kern="100">
                          <a:solidFill>
                            <a:schemeClr val="dk1"/>
                          </a:solidFill>
                          <a:effectLst/>
                          <a:latin typeface="Times New Roman" panose="02020603050405020304"/>
                          <a:ea typeface="+mn-ea"/>
                          <a:cs typeface="+mn-cs"/>
                        </a:rPr>
                        <a:t>a=3,b=9;a |= b;</a:t>
                      </a:r>
                      <a:endParaRPr lang="zh-CN" sz="1400" kern="100">
                        <a:solidFill>
                          <a:schemeClr val="dk1"/>
                        </a:solidFill>
                        <a:effectLst/>
                        <a:latin typeface="Times New Roman" panose="02020603050405020304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F1F9"/>
                    </a:solidFill>
                  </a:tcPr>
                </a:tc>
                <a:tc>
                  <a:txBody>
                    <a:bodyPr/>
                    <a:lstStyle/>
                    <a:p>
                      <a:pPr marL="10922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400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/>
                          <a:ea typeface="+mn-ea"/>
                          <a:cs typeface="+mn-cs"/>
                        </a:rPr>
                        <a:t>a=11;b=9;</a:t>
                      </a:r>
                      <a:endParaRPr lang="zh-CN" sz="1400" kern="100" dirty="0">
                        <a:solidFill>
                          <a:schemeClr val="dk1"/>
                        </a:solidFill>
                        <a:effectLst/>
                        <a:latin typeface="Times New Roman" panose="02020603050405020304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F1F9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5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标题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 anchorCtr="0">
            <a:noAutofit/>
          </a:bodyPr>
          <a:lstStyle/>
          <a:p>
            <a:r>
              <a:rPr lang="en-US" altLang="zh-CN" b="1" dirty="0" smtClean="0"/>
              <a:t>3. </a:t>
            </a:r>
            <a:r>
              <a:rPr lang="zh-CN" altLang="en-US" b="1" dirty="0"/>
              <a:t>运算符</a:t>
            </a:r>
            <a:endParaRPr lang="zh-CN" altLang="en-US" b="1" dirty="0"/>
          </a:p>
        </p:txBody>
      </p:sp>
      <p:sp>
        <p:nvSpPr>
          <p:cNvPr id="68611" name="Rectangle 2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28575">
            <a:noFill/>
          </a:ln>
        </p:spPr>
        <p:txBody>
          <a:bodyPr wrap="none" anchor="ctr" anchorCtr="0">
            <a:spAutoFit/>
          </a:bodyPr>
          <a:lstStyle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13" name="文本框 4"/>
          <p:cNvSpPr txBox="1"/>
          <p:nvPr/>
        </p:nvSpPr>
        <p:spPr>
          <a:xfrm>
            <a:off x="424019" y="1306286"/>
            <a:ext cx="5080000" cy="40011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lvl="0" algn="l">
              <a:buClrTx/>
              <a:buSzTx/>
              <a:buFontTx/>
            </a:pPr>
            <a:r>
              <a:rPr 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【案例1.</a:t>
            </a: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2</a:t>
            </a:r>
            <a:r>
              <a:rPr 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.</a:t>
            </a: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4</a:t>
            </a:r>
            <a:r>
              <a:rPr 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】 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复合赋值运算符</a:t>
            </a:r>
            <a:endParaRPr lang="zh-CN" sz="20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graphicFrame>
        <p:nvGraphicFramePr>
          <p:cNvPr id="14" name="表格 13"/>
          <p:cNvGraphicFramePr>
            <a:graphicFrameLocks noGrp="1"/>
          </p:cNvGraphicFramePr>
          <p:nvPr/>
        </p:nvGraphicFramePr>
        <p:xfrm>
          <a:off x="652686" y="2066306"/>
          <a:ext cx="7730836" cy="1645920"/>
        </p:xfrm>
        <a:graphic>
          <a:graphicData uri="http://schemas.openxmlformats.org/drawingml/2006/table">
            <a:tbl>
              <a:tblPr/>
              <a:tblGrid>
                <a:gridCol w="7730836"/>
              </a:tblGrid>
              <a:tr h="77189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800" b="0" i="1" kern="0" noProof="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var</a:t>
                      </a:r>
                      <a:r>
                        <a:rPr lang="en-US" altLang="zh-CN" sz="1800" b="0" i="1" kern="0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a=1,b=2;</a:t>
                      </a:r>
                      <a:endParaRPr lang="zh-CN" altLang="en-US" sz="1800" b="0" i="1" kern="0" noProof="0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800" b="0" i="1" kern="0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a+=b;                         //</a:t>
                      </a:r>
                      <a:r>
                        <a:rPr lang="zh-CN" altLang="en-US" sz="1800" b="0" i="1" kern="0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等价于</a:t>
                      </a:r>
                      <a:r>
                        <a:rPr lang="en-US" altLang="zh-CN" sz="1800" b="0" i="1" kern="0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a=</a:t>
                      </a:r>
                      <a:r>
                        <a:rPr lang="en-US" altLang="zh-CN" sz="1800" b="0" i="1" kern="0" noProof="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a+b</a:t>
                      </a:r>
                      <a:endParaRPr lang="zh-CN" altLang="en-US" sz="1800" b="0" i="1" kern="0" noProof="0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800" b="0" i="1" kern="0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console.log("a="+a+",b="+b);       </a:t>
                      </a:r>
                      <a:endParaRPr lang="zh-CN" altLang="en-US" sz="1800" b="0" i="1" kern="0" noProof="0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sz="1800" b="0" i="1" kern="0" noProof="0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34993" marR="34993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标题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 anchorCtr="0">
            <a:noAutofit/>
          </a:bodyPr>
          <a:lstStyle/>
          <a:p>
            <a:r>
              <a:rPr lang="en-US" altLang="zh-CN" b="1" dirty="0" smtClean="0"/>
              <a:t>3. </a:t>
            </a:r>
            <a:r>
              <a:rPr lang="zh-CN" altLang="en-US" b="1" dirty="0"/>
              <a:t>运算符</a:t>
            </a:r>
            <a:endParaRPr lang="zh-CN" altLang="en-US" b="1" dirty="0"/>
          </a:p>
        </p:txBody>
      </p:sp>
      <p:sp>
        <p:nvSpPr>
          <p:cNvPr id="69635" name="Rectangle 2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28575">
            <a:noFill/>
          </a:ln>
        </p:spPr>
        <p:txBody>
          <a:bodyPr wrap="none" anchor="ctr" anchorCtr="0">
            <a:spAutoFit/>
          </a:bodyPr>
          <a:lstStyle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12" name="矩形 38"/>
          <p:cNvSpPr>
            <a:spLocks noChangeArrowheads="1"/>
          </p:cNvSpPr>
          <p:nvPr/>
        </p:nvSpPr>
        <p:spPr bwMode="auto">
          <a:xfrm>
            <a:off x="250825" y="1273175"/>
            <a:ext cx="84296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457200" marR="0" lvl="0" indent="-4572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defRPr/>
            </a:pPr>
            <a:r>
              <a:rPr kumimoji="0" lang="en-US" altLang="zh-CN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4) </a:t>
            </a:r>
            <a:r>
              <a:rPr kumimoji="0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比较运算符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矩形 1"/>
          <p:cNvSpPr>
            <a:spLocks noChangeArrowheads="1"/>
          </p:cNvSpPr>
          <p:nvPr/>
        </p:nvSpPr>
        <p:spPr bwMode="auto">
          <a:xfrm>
            <a:off x="558140" y="1673225"/>
            <a:ext cx="7672197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      </a:t>
            </a:r>
            <a:r>
              <a:rPr kumimoji="0" lang="zh-CN" altLang="zh-CN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比较运算符用来对</a:t>
            </a:r>
            <a:r>
              <a:rPr kumimoji="0" lang="zh-CN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两个数值或变量</a:t>
            </a:r>
            <a:r>
              <a:rPr kumimoji="0" lang="zh-CN" altLang="zh-CN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进行比较</a:t>
            </a:r>
            <a:r>
              <a:rPr lang="en-US" altLang="zh-CN" sz="2000" dirty="0" smtClean="0">
                <a:latin typeface="+mn-ea"/>
                <a:ea typeface="+mn-ea"/>
              </a:rPr>
              <a:t>,</a:t>
            </a:r>
            <a:r>
              <a:rPr kumimoji="0" lang="zh-CN" altLang="zh-CN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其结果是布尔类型的</a:t>
            </a:r>
            <a:r>
              <a:rPr kumimoji="0" lang="en-US" altLang="zh-CN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true</a:t>
            </a:r>
            <a:r>
              <a:rPr kumimoji="0" lang="zh-CN" altLang="zh-CN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或</a:t>
            </a:r>
            <a:r>
              <a:rPr kumimoji="0" lang="en-US" altLang="zh-CN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false</a:t>
            </a: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。</a:t>
            </a:r>
            <a:endParaRPr kumimoji="0" lang="zh-CN" altLang="en-US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graphicFrame>
        <p:nvGraphicFramePr>
          <p:cNvPr id="7" name="表格 6"/>
          <p:cNvGraphicFramePr>
            <a:graphicFrameLocks noGrp="1"/>
          </p:cNvGraphicFramePr>
          <p:nvPr/>
        </p:nvGraphicFramePr>
        <p:xfrm>
          <a:off x="1161200" y="2933205"/>
          <a:ext cx="7069137" cy="3173414"/>
        </p:xfrm>
        <a:graphic>
          <a:graphicData uri="http://schemas.openxmlformats.org/drawingml/2006/table">
            <a:tbl>
              <a:tblPr firstRow="1" bandRow="1"/>
              <a:tblGrid>
                <a:gridCol w="1043765"/>
                <a:gridCol w="1992563"/>
                <a:gridCol w="2379826"/>
                <a:gridCol w="1652983"/>
              </a:tblGrid>
              <a:tr h="33121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zh-CN" altLang="en-US" sz="1400" b="1" kern="1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运算符</a:t>
                      </a:r>
                      <a:endParaRPr lang="zh-CN" sz="1400" b="1" kern="1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1" marR="68581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DD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zh-CN" altLang="en-US" sz="1400" b="1" kern="1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运算</a:t>
                      </a:r>
                      <a:endParaRPr lang="zh-CN" sz="1400" b="1" kern="1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1" marR="68581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DD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zh-CN" altLang="en-US" sz="1400" b="1" kern="1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范例</a:t>
                      </a:r>
                      <a:endParaRPr lang="zh-CN" sz="1400" b="1" kern="1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1" marR="68581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DD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400" b="1" kern="1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结果</a:t>
                      </a:r>
                      <a:endParaRPr lang="zh-CN" sz="1400" b="1" kern="1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1" marR="68581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DDC"/>
                    </a:solidFill>
                  </a:tcPr>
                </a:tc>
              </a:tr>
              <a:tr h="355275">
                <a:tc>
                  <a:txBody>
                    <a:bodyPr/>
                    <a:lstStyle/>
                    <a:p>
                      <a:pPr marL="10922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400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/>
                          <a:ea typeface="+mn-ea"/>
                          <a:cs typeface="+mn-cs"/>
                        </a:rPr>
                        <a:t>==</a:t>
                      </a:r>
                      <a:endParaRPr lang="zh-CN" sz="1400" kern="100" dirty="0">
                        <a:solidFill>
                          <a:schemeClr val="dk1"/>
                        </a:solidFill>
                        <a:effectLst/>
                        <a:latin typeface="Times New Roman" panose="02020603050405020304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F1F9"/>
                    </a:solidFill>
                  </a:tcPr>
                </a:tc>
                <a:tc>
                  <a:txBody>
                    <a:bodyPr/>
                    <a:lstStyle/>
                    <a:p>
                      <a:pPr marL="10922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sz="1400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/>
                          <a:ea typeface="+mn-ea"/>
                          <a:cs typeface="+mn-cs"/>
                        </a:rPr>
                        <a:t>等于</a:t>
                      </a:r>
                      <a:endParaRPr lang="zh-CN" sz="1400" kern="100" dirty="0">
                        <a:solidFill>
                          <a:schemeClr val="dk1"/>
                        </a:solidFill>
                        <a:effectLst/>
                        <a:latin typeface="Times New Roman" panose="02020603050405020304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F1F9"/>
                    </a:solidFill>
                  </a:tcPr>
                </a:tc>
                <a:tc>
                  <a:txBody>
                    <a:bodyPr/>
                    <a:lstStyle/>
                    <a:p>
                      <a:pPr marL="10922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400" kern="100">
                          <a:solidFill>
                            <a:schemeClr val="dk1"/>
                          </a:solidFill>
                          <a:effectLst/>
                          <a:latin typeface="Times New Roman" panose="02020603050405020304"/>
                          <a:ea typeface="+mn-ea"/>
                          <a:cs typeface="+mn-cs"/>
                        </a:rPr>
                        <a:t>x == 4</a:t>
                      </a:r>
                      <a:endParaRPr lang="zh-CN" sz="1400" kern="100">
                        <a:solidFill>
                          <a:schemeClr val="dk1"/>
                        </a:solidFill>
                        <a:effectLst/>
                        <a:latin typeface="Times New Roman" panose="02020603050405020304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F1F9"/>
                    </a:solidFill>
                  </a:tcPr>
                </a:tc>
                <a:tc>
                  <a:txBody>
                    <a:bodyPr/>
                    <a:lstStyle/>
                    <a:p>
                      <a:pPr marL="10922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400" kern="100">
                          <a:solidFill>
                            <a:schemeClr val="dk1"/>
                          </a:solidFill>
                          <a:effectLst/>
                          <a:latin typeface="Times New Roman" panose="02020603050405020304"/>
                          <a:ea typeface="+mn-ea"/>
                          <a:cs typeface="+mn-cs"/>
                        </a:rPr>
                        <a:t>false</a:t>
                      </a:r>
                      <a:endParaRPr lang="zh-CN" sz="1400" kern="100">
                        <a:solidFill>
                          <a:schemeClr val="dk1"/>
                        </a:solidFill>
                        <a:effectLst/>
                        <a:latin typeface="Times New Roman" panose="02020603050405020304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F1F9"/>
                    </a:solidFill>
                  </a:tcPr>
                </a:tc>
              </a:tr>
              <a:tr h="355275">
                <a:tc>
                  <a:txBody>
                    <a:bodyPr/>
                    <a:lstStyle/>
                    <a:p>
                      <a:pPr marL="10922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400" kern="100">
                          <a:solidFill>
                            <a:schemeClr val="dk1"/>
                          </a:solidFill>
                          <a:effectLst/>
                          <a:latin typeface="Times New Roman" panose="02020603050405020304"/>
                          <a:ea typeface="+mn-ea"/>
                          <a:cs typeface="+mn-cs"/>
                        </a:rPr>
                        <a:t>!=</a:t>
                      </a:r>
                      <a:endParaRPr lang="zh-CN" sz="1400" kern="100">
                        <a:solidFill>
                          <a:schemeClr val="dk1"/>
                        </a:solidFill>
                        <a:effectLst/>
                        <a:latin typeface="Times New Roman" panose="02020603050405020304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DDC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0922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sz="1400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/>
                          <a:ea typeface="+mn-ea"/>
                          <a:cs typeface="+mn-cs"/>
                        </a:rPr>
                        <a:t>不等于</a:t>
                      </a:r>
                      <a:endParaRPr lang="zh-CN" sz="1400" kern="100" dirty="0">
                        <a:solidFill>
                          <a:schemeClr val="dk1"/>
                        </a:solidFill>
                        <a:effectLst/>
                        <a:latin typeface="Times New Roman" panose="02020603050405020304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DDC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0922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400" kern="100">
                          <a:solidFill>
                            <a:schemeClr val="dk1"/>
                          </a:solidFill>
                          <a:effectLst/>
                          <a:latin typeface="Times New Roman" panose="02020603050405020304"/>
                          <a:ea typeface="+mn-ea"/>
                          <a:cs typeface="+mn-cs"/>
                        </a:rPr>
                        <a:t>x != 4</a:t>
                      </a:r>
                      <a:endParaRPr lang="zh-CN" sz="1400" kern="100">
                        <a:solidFill>
                          <a:schemeClr val="dk1"/>
                        </a:solidFill>
                        <a:effectLst/>
                        <a:latin typeface="Times New Roman" panose="02020603050405020304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DDC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0922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400" kern="100">
                          <a:solidFill>
                            <a:schemeClr val="dk1"/>
                          </a:solidFill>
                          <a:effectLst/>
                          <a:latin typeface="Times New Roman" panose="02020603050405020304"/>
                          <a:ea typeface="+mn-ea"/>
                          <a:cs typeface="+mn-cs"/>
                        </a:rPr>
                        <a:t>true</a:t>
                      </a:r>
                      <a:endParaRPr lang="zh-CN" sz="1400" kern="100">
                        <a:solidFill>
                          <a:schemeClr val="dk1"/>
                        </a:solidFill>
                        <a:effectLst/>
                        <a:latin typeface="Times New Roman" panose="02020603050405020304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DDC">
                        <a:tint val="40000"/>
                      </a:srgbClr>
                    </a:solidFill>
                  </a:tcPr>
                </a:tc>
              </a:tr>
              <a:tr h="355275">
                <a:tc>
                  <a:txBody>
                    <a:bodyPr/>
                    <a:lstStyle/>
                    <a:p>
                      <a:pPr marL="10922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400" kern="100">
                          <a:solidFill>
                            <a:schemeClr val="dk1"/>
                          </a:solidFill>
                          <a:effectLst/>
                          <a:latin typeface="Times New Roman" panose="02020603050405020304"/>
                          <a:ea typeface="+mn-ea"/>
                          <a:cs typeface="+mn-cs"/>
                        </a:rPr>
                        <a:t>===</a:t>
                      </a:r>
                      <a:endParaRPr lang="zh-CN" sz="1400" kern="100">
                        <a:solidFill>
                          <a:schemeClr val="dk1"/>
                        </a:solidFill>
                        <a:effectLst/>
                        <a:latin typeface="Times New Roman" panose="02020603050405020304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F1F9"/>
                    </a:solidFill>
                  </a:tcPr>
                </a:tc>
                <a:tc>
                  <a:txBody>
                    <a:bodyPr/>
                    <a:lstStyle/>
                    <a:p>
                      <a:pPr marL="10922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sz="1400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/>
                          <a:ea typeface="+mn-ea"/>
                          <a:cs typeface="+mn-cs"/>
                        </a:rPr>
                        <a:t>全等</a:t>
                      </a:r>
                      <a:endParaRPr lang="zh-CN" sz="1400" kern="100" dirty="0">
                        <a:solidFill>
                          <a:schemeClr val="dk1"/>
                        </a:solidFill>
                        <a:effectLst/>
                        <a:latin typeface="Times New Roman" panose="02020603050405020304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F1F9"/>
                    </a:solidFill>
                  </a:tcPr>
                </a:tc>
                <a:tc>
                  <a:txBody>
                    <a:bodyPr/>
                    <a:lstStyle/>
                    <a:p>
                      <a:pPr marL="10922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400" kern="100">
                          <a:solidFill>
                            <a:schemeClr val="dk1"/>
                          </a:solidFill>
                          <a:effectLst/>
                          <a:latin typeface="Times New Roman" panose="02020603050405020304"/>
                          <a:ea typeface="+mn-ea"/>
                          <a:cs typeface="+mn-cs"/>
                        </a:rPr>
                        <a:t>x === 5</a:t>
                      </a:r>
                      <a:endParaRPr lang="zh-CN" sz="1400" kern="100">
                        <a:solidFill>
                          <a:schemeClr val="dk1"/>
                        </a:solidFill>
                        <a:effectLst/>
                        <a:latin typeface="Times New Roman" panose="02020603050405020304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F1F9"/>
                    </a:solidFill>
                  </a:tcPr>
                </a:tc>
                <a:tc>
                  <a:txBody>
                    <a:bodyPr/>
                    <a:lstStyle/>
                    <a:p>
                      <a:pPr marL="10922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400" kern="100">
                          <a:solidFill>
                            <a:schemeClr val="dk1"/>
                          </a:solidFill>
                          <a:effectLst/>
                          <a:latin typeface="Times New Roman" panose="02020603050405020304"/>
                          <a:ea typeface="+mn-ea"/>
                          <a:cs typeface="+mn-cs"/>
                        </a:rPr>
                        <a:t>true</a:t>
                      </a:r>
                      <a:endParaRPr lang="zh-CN" sz="1400" kern="100">
                        <a:solidFill>
                          <a:schemeClr val="dk1"/>
                        </a:solidFill>
                        <a:effectLst/>
                        <a:latin typeface="Times New Roman" panose="02020603050405020304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F1F9"/>
                    </a:solidFill>
                  </a:tcPr>
                </a:tc>
              </a:tr>
              <a:tr h="355275">
                <a:tc>
                  <a:txBody>
                    <a:bodyPr/>
                    <a:lstStyle/>
                    <a:p>
                      <a:pPr marL="10922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400" kern="100">
                          <a:solidFill>
                            <a:schemeClr val="dk1"/>
                          </a:solidFill>
                          <a:effectLst/>
                          <a:latin typeface="Times New Roman" panose="02020603050405020304"/>
                          <a:ea typeface="+mn-ea"/>
                          <a:cs typeface="+mn-cs"/>
                        </a:rPr>
                        <a:t>!==</a:t>
                      </a:r>
                      <a:endParaRPr lang="zh-CN" sz="1400" kern="100">
                        <a:solidFill>
                          <a:schemeClr val="dk1"/>
                        </a:solidFill>
                        <a:effectLst/>
                        <a:latin typeface="Times New Roman" panose="02020603050405020304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DDC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0922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sz="1400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/>
                          <a:ea typeface="+mn-ea"/>
                          <a:cs typeface="+mn-cs"/>
                        </a:rPr>
                        <a:t>不全等</a:t>
                      </a:r>
                      <a:endParaRPr lang="zh-CN" sz="1400" kern="100" dirty="0">
                        <a:solidFill>
                          <a:schemeClr val="dk1"/>
                        </a:solidFill>
                        <a:effectLst/>
                        <a:latin typeface="Times New Roman" panose="02020603050405020304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DDC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0922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400" kern="100">
                          <a:solidFill>
                            <a:schemeClr val="dk1"/>
                          </a:solidFill>
                          <a:effectLst/>
                          <a:latin typeface="Times New Roman" panose="02020603050405020304"/>
                          <a:ea typeface="+mn-ea"/>
                          <a:cs typeface="+mn-cs"/>
                        </a:rPr>
                        <a:t>x !== '5'</a:t>
                      </a:r>
                      <a:endParaRPr lang="zh-CN" sz="1400" kern="100">
                        <a:solidFill>
                          <a:schemeClr val="dk1"/>
                        </a:solidFill>
                        <a:effectLst/>
                        <a:latin typeface="Times New Roman" panose="02020603050405020304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DDC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0922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400" kern="100">
                          <a:solidFill>
                            <a:schemeClr val="dk1"/>
                          </a:solidFill>
                          <a:effectLst/>
                          <a:latin typeface="Times New Roman" panose="02020603050405020304"/>
                          <a:ea typeface="+mn-ea"/>
                          <a:cs typeface="+mn-cs"/>
                        </a:rPr>
                        <a:t>true</a:t>
                      </a:r>
                      <a:endParaRPr lang="zh-CN" sz="1400" kern="100">
                        <a:solidFill>
                          <a:schemeClr val="dk1"/>
                        </a:solidFill>
                        <a:effectLst/>
                        <a:latin typeface="Times New Roman" panose="02020603050405020304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DDC">
                        <a:tint val="40000"/>
                      </a:srgbClr>
                    </a:solidFill>
                  </a:tcPr>
                </a:tc>
              </a:tr>
              <a:tr h="355275">
                <a:tc>
                  <a:txBody>
                    <a:bodyPr/>
                    <a:lstStyle/>
                    <a:p>
                      <a:pPr marL="10922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400" kern="100">
                          <a:solidFill>
                            <a:schemeClr val="dk1"/>
                          </a:solidFill>
                          <a:effectLst/>
                          <a:latin typeface="Times New Roman" panose="02020603050405020304"/>
                          <a:ea typeface="+mn-ea"/>
                          <a:cs typeface="+mn-cs"/>
                        </a:rPr>
                        <a:t>&gt; </a:t>
                      </a:r>
                      <a:endParaRPr lang="zh-CN" sz="1400" kern="100">
                        <a:solidFill>
                          <a:schemeClr val="dk1"/>
                        </a:solidFill>
                        <a:effectLst/>
                        <a:latin typeface="Times New Roman" panose="02020603050405020304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F1F9"/>
                    </a:solidFill>
                  </a:tcPr>
                </a:tc>
                <a:tc>
                  <a:txBody>
                    <a:bodyPr/>
                    <a:lstStyle/>
                    <a:p>
                      <a:pPr marL="10922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sz="1400" kern="100">
                          <a:solidFill>
                            <a:schemeClr val="dk1"/>
                          </a:solidFill>
                          <a:effectLst/>
                          <a:latin typeface="Times New Roman" panose="02020603050405020304"/>
                          <a:ea typeface="+mn-ea"/>
                          <a:cs typeface="+mn-cs"/>
                        </a:rPr>
                        <a:t>大于</a:t>
                      </a:r>
                      <a:endParaRPr lang="zh-CN" sz="1400" kern="100">
                        <a:solidFill>
                          <a:schemeClr val="dk1"/>
                        </a:solidFill>
                        <a:effectLst/>
                        <a:latin typeface="Times New Roman" panose="02020603050405020304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F1F9"/>
                    </a:solidFill>
                  </a:tcPr>
                </a:tc>
                <a:tc>
                  <a:txBody>
                    <a:bodyPr/>
                    <a:lstStyle/>
                    <a:p>
                      <a:pPr marL="10922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400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/>
                          <a:ea typeface="+mn-ea"/>
                          <a:cs typeface="+mn-cs"/>
                        </a:rPr>
                        <a:t>x &gt; 5</a:t>
                      </a:r>
                      <a:endParaRPr lang="zh-CN" sz="1400" kern="100" dirty="0">
                        <a:solidFill>
                          <a:schemeClr val="dk1"/>
                        </a:solidFill>
                        <a:effectLst/>
                        <a:latin typeface="Times New Roman" panose="02020603050405020304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F1F9"/>
                    </a:solidFill>
                  </a:tcPr>
                </a:tc>
                <a:tc>
                  <a:txBody>
                    <a:bodyPr/>
                    <a:lstStyle/>
                    <a:p>
                      <a:pPr marL="10922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400" kern="100">
                          <a:solidFill>
                            <a:schemeClr val="dk1"/>
                          </a:solidFill>
                          <a:effectLst/>
                          <a:latin typeface="Times New Roman" panose="02020603050405020304"/>
                          <a:ea typeface="+mn-ea"/>
                          <a:cs typeface="+mn-cs"/>
                        </a:rPr>
                        <a:t>false</a:t>
                      </a:r>
                      <a:endParaRPr lang="zh-CN" sz="1400" kern="100">
                        <a:solidFill>
                          <a:schemeClr val="dk1"/>
                        </a:solidFill>
                        <a:effectLst/>
                        <a:latin typeface="Times New Roman" panose="02020603050405020304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F1F9"/>
                    </a:solidFill>
                  </a:tcPr>
                </a:tc>
              </a:tr>
              <a:tr h="355275">
                <a:tc>
                  <a:txBody>
                    <a:bodyPr/>
                    <a:lstStyle/>
                    <a:p>
                      <a:pPr marL="10922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400" kern="100">
                          <a:solidFill>
                            <a:schemeClr val="dk1"/>
                          </a:solidFill>
                          <a:effectLst/>
                          <a:latin typeface="Times New Roman" panose="02020603050405020304"/>
                          <a:ea typeface="+mn-ea"/>
                          <a:cs typeface="+mn-cs"/>
                        </a:rPr>
                        <a:t>&gt;=</a:t>
                      </a:r>
                      <a:endParaRPr lang="zh-CN" sz="1400" kern="100">
                        <a:solidFill>
                          <a:schemeClr val="dk1"/>
                        </a:solidFill>
                        <a:effectLst/>
                        <a:latin typeface="Times New Roman" panose="02020603050405020304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DDC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0922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sz="1400" kern="100">
                          <a:solidFill>
                            <a:schemeClr val="dk1"/>
                          </a:solidFill>
                          <a:effectLst/>
                          <a:latin typeface="Times New Roman" panose="02020603050405020304"/>
                          <a:ea typeface="+mn-ea"/>
                          <a:cs typeface="+mn-cs"/>
                        </a:rPr>
                        <a:t>大于或等于</a:t>
                      </a:r>
                      <a:endParaRPr lang="zh-CN" sz="1400" kern="100">
                        <a:solidFill>
                          <a:schemeClr val="dk1"/>
                        </a:solidFill>
                        <a:effectLst/>
                        <a:latin typeface="Times New Roman" panose="02020603050405020304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DDC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0922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400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/>
                          <a:ea typeface="+mn-ea"/>
                          <a:cs typeface="+mn-cs"/>
                        </a:rPr>
                        <a:t>x &gt;= 5</a:t>
                      </a:r>
                      <a:endParaRPr lang="zh-CN" sz="1400" kern="100" dirty="0">
                        <a:solidFill>
                          <a:schemeClr val="dk1"/>
                        </a:solidFill>
                        <a:effectLst/>
                        <a:latin typeface="Times New Roman" panose="02020603050405020304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DDC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0922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400" kern="100">
                          <a:solidFill>
                            <a:schemeClr val="dk1"/>
                          </a:solidFill>
                          <a:effectLst/>
                          <a:latin typeface="Times New Roman" panose="02020603050405020304"/>
                          <a:ea typeface="+mn-ea"/>
                          <a:cs typeface="+mn-cs"/>
                        </a:rPr>
                        <a:t>true</a:t>
                      </a:r>
                      <a:endParaRPr lang="zh-CN" sz="1400" kern="100">
                        <a:solidFill>
                          <a:schemeClr val="dk1"/>
                        </a:solidFill>
                        <a:effectLst/>
                        <a:latin typeface="Times New Roman" panose="02020603050405020304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DDC">
                        <a:tint val="40000"/>
                      </a:srgbClr>
                    </a:solidFill>
                  </a:tcPr>
                </a:tc>
              </a:tr>
              <a:tr h="355275">
                <a:tc>
                  <a:txBody>
                    <a:bodyPr/>
                    <a:lstStyle/>
                    <a:p>
                      <a:pPr marL="10922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400" kern="100">
                          <a:solidFill>
                            <a:schemeClr val="dk1"/>
                          </a:solidFill>
                          <a:effectLst/>
                          <a:latin typeface="Times New Roman" panose="02020603050405020304"/>
                          <a:ea typeface="+mn-ea"/>
                          <a:cs typeface="+mn-cs"/>
                        </a:rPr>
                        <a:t>&lt; </a:t>
                      </a:r>
                      <a:endParaRPr lang="zh-CN" sz="1400" kern="100">
                        <a:solidFill>
                          <a:schemeClr val="dk1"/>
                        </a:solidFill>
                        <a:effectLst/>
                        <a:latin typeface="Times New Roman" panose="02020603050405020304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F1F9"/>
                    </a:solidFill>
                  </a:tcPr>
                </a:tc>
                <a:tc>
                  <a:txBody>
                    <a:bodyPr/>
                    <a:lstStyle/>
                    <a:p>
                      <a:pPr marL="10922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sz="1400" kern="100">
                          <a:solidFill>
                            <a:schemeClr val="dk1"/>
                          </a:solidFill>
                          <a:effectLst/>
                          <a:latin typeface="Times New Roman" panose="02020603050405020304"/>
                          <a:ea typeface="+mn-ea"/>
                          <a:cs typeface="+mn-cs"/>
                        </a:rPr>
                        <a:t>小于</a:t>
                      </a:r>
                      <a:endParaRPr lang="zh-CN" sz="1400" kern="100">
                        <a:solidFill>
                          <a:schemeClr val="dk1"/>
                        </a:solidFill>
                        <a:effectLst/>
                        <a:latin typeface="Times New Roman" panose="02020603050405020304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F1F9"/>
                    </a:solidFill>
                  </a:tcPr>
                </a:tc>
                <a:tc>
                  <a:txBody>
                    <a:bodyPr/>
                    <a:lstStyle/>
                    <a:p>
                      <a:pPr marL="10922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400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/>
                          <a:ea typeface="+mn-ea"/>
                          <a:cs typeface="+mn-cs"/>
                        </a:rPr>
                        <a:t>x &lt; 5</a:t>
                      </a:r>
                      <a:endParaRPr lang="zh-CN" sz="1400" kern="100" dirty="0">
                        <a:solidFill>
                          <a:schemeClr val="dk1"/>
                        </a:solidFill>
                        <a:effectLst/>
                        <a:latin typeface="Times New Roman" panose="02020603050405020304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F1F9"/>
                    </a:solidFill>
                  </a:tcPr>
                </a:tc>
                <a:tc>
                  <a:txBody>
                    <a:bodyPr/>
                    <a:lstStyle/>
                    <a:p>
                      <a:pPr marL="10922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400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/>
                          <a:ea typeface="+mn-ea"/>
                          <a:cs typeface="+mn-cs"/>
                        </a:rPr>
                        <a:t>false</a:t>
                      </a:r>
                      <a:endParaRPr lang="zh-CN" sz="1400" kern="100" dirty="0">
                        <a:solidFill>
                          <a:schemeClr val="dk1"/>
                        </a:solidFill>
                        <a:effectLst/>
                        <a:latin typeface="Times New Roman" panose="02020603050405020304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F1F9"/>
                    </a:solidFill>
                  </a:tcPr>
                </a:tc>
              </a:tr>
              <a:tr h="355275">
                <a:tc>
                  <a:txBody>
                    <a:bodyPr/>
                    <a:lstStyle/>
                    <a:p>
                      <a:pPr marL="10922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400" kern="100">
                          <a:solidFill>
                            <a:schemeClr val="dk1"/>
                          </a:solidFill>
                          <a:effectLst/>
                          <a:latin typeface="Times New Roman" panose="02020603050405020304"/>
                          <a:ea typeface="+mn-ea"/>
                          <a:cs typeface="+mn-cs"/>
                        </a:rPr>
                        <a:t>&lt;=</a:t>
                      </a:r>
                      <a:endParaRPr lang="zh-CN" sz="1400" kern="100">
                        <a:solidFill>
                          <a:schemeClr val="dk1"/>
                        </a:solidFill>
                        <a:effectLst/>
                        <a:latin typeface="Times New Roman" panose="02020603050405020304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DDC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0922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sz="1400" kern="100">
                          <a:solidFill>
                            <a:schemeClr val="dk1"/>
                          </a:solidFill>
                          <a:effectLst/>
                          <a:latin typeface="Times New Roman" panose="02020603050405020304"/>
                          <a:ea typeface="+mn-ea"/>
                          <a:cs typeface="+mn-cs"/>
                        </a:rPr>
                        <a:t>小于或等于</a:t>
                      </a:r>
                      <a:endParaRPr lang="zh-CN" sz="1400" kern="100">
                        <a:solidFill>
                          <a:schemeClr val="dk1"/>
                        </a:solidFill>
                        <a:effectLst/>
                        <a:latin typeface="Times New Roman" panose="02020603050405020304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DDC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0922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400" kern="100">
                          <a:solidFill>
                            <a:schemeClr val="dk1"/>
                          </a:solidFill>
                          <a:effectLst/>
                          <a:latin typeface="Times New Roman" panose="02020603050405020304"/>
                          <a:ea typeface="+mn-ea"/>
                          <a:cs typeface="+mn-cs"/>
                        </a:rPr>
                        <a:t>x &lt;= 5</a:t>
                      </a:r>
                      <a:endParaRPr lang="zh-CN" sz="1400" kern="100">
                        <a:solidFill>
                          <a:schemeClr val="dk1"/>
                        </a:solidFill>
                        <a:effectLst/>
                        <a:latin typeface="Times New Roman" panose="02020603050405020304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DDC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0922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400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/>
                          <a:ea typeface="+mn-ea"/>
                          <a:cs typeface="+mn-cs"/>
                        </a:rPr>
                        <a:t>true</a:t>
                      </a:r>
                      <a:endParaRPr lang="zh-CN" sz="1400" kern="100" dirty="0">
                        <a:solidFill>
                          <a:schemeClr val="dk1"/>
                        </a:solidFill>
                        <a:effectLst/>
                        <a:latin typeface="Times New Roman" panose="02020603050405020304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DDC">
                        <a:tint val="40000"/>
                      </a:srgb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6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标题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 anchorCtr="0">
            <a:noAutofit/>
          </a:bodyPr>
          <a:lstStyle/>
          <a:p>
            <a:r>
              <a:rPr lang="en-US" altLang="zh-CN" b="1" dirty="0" smtClean="0"/>
              <a:t>3. </a:t>
            </a:r>
            <a:r>
              <a:rPr lang="zh-CN" altLang="en-US" b="1" dirty="0" smtClean="0"/>
              <a:t>运算符</a:t>
            </a:r>
            <a:endParaRPr lang="zh-CN" altLang="en-US" b="1" dirty="0"/>
          </a:p>
        </p:txBody>
      </p:sp>
      <p:graphicFrame>
        <p:nvGraphicFramePr>
          <p:cNvPr id="6" name="表格 5"/>
          <p:cNvGraphicFramePr>
            <a:graphicFrameLocks noGrp="1"/>
          </p:cNvGraphicFramePr>
          <p:nvPr/>
        </p:nvGraphicFramePr>
        <p:xfrm>
          <a:off x="652685" y="2041362"/>
          <a:ext cx="8194431" cy="2468880"/>
        </p:xfrm>
        <a:graphic>
          <a:graphicData uri="http://schemas.openxmlformats.org/drawingml/2006/table">
            <a:tbl>
              <a:tblPr/>
              <a:tblGrid>
                <a:gridCol w="8194431"/>
              </a:tblGrid>
              <a:tr h="77189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fr-FR" altLang="zh-CN" sz="1800" b="0" i="1" kern="0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var t1,t2;</a:t>
                      </a:r>
                      <a:endParaRPr lang="fr-FR" altLang="zh-CN" sz="1800" b="0" i="1" kern="0" noProof="0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fr-FR" altLang="zh-CN" sz="1800" b="0" i="1" kern="0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t1=3&gt;2;                                 </a:t>
                      </a:r>
                      <a:r>
                        <a:rPr lang="en-US" altLang="zh-CN" sz="1800" b="0" i="1" kern="0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// true</a:t>
                      </a:r>
                      <a:endParaRPr lang="fr-FR" altLang="zh-CN" sz="1800" b="0" i="1" kern="0" noProof="0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fr-FR" altLang="zh-CN" sz="1800" b="0" i="1" kern="0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t2=“123”&lt;45;                      //false, </a:t>
                      </a:r>
                      <a:r>
                        <a:rPr lang="zh-CN" altLang="en-US" sz="1800" b="0" i="1" kern="0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“</a:t>
                      </a:r>
                      <a:r>
                        <a:rPr lang="en-US" altLang="zh-CN" sz="1800" b="0" i="1" kern="0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123</a:t>
                      </a:r>
                      <a:r>
                        <a:rPr lang="zh-CN" altLang="en-US" sz="1800" b="0" i="1" kern="0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”会自动转换成</a:t>
                      </a:r>
                      <a:r>
                        <a:rPr lang="en-US" altLang="zh-CN" sz="1800" b="0" i="1" kern="0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123</a:t>
                      </a:r>
                      <a:r>
                        <a:rPr lang="zh-CN" altLang="en-US" sz="1800" b="0" i="1" kern="0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再和</a:t>
                      </a:r>
                      <a:r>
                        <a:rPr lang="en-US" altLang="zh-CN" sz="1800" b="0" i="1" kern="0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45</a:t>
                      </a:r>
                      <a:r>
                        <a:rPr lang="zh-CN" altLang="en-US" sz="1800" b="0" i="1" kern="0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比较</a:t>
                      </a:r>
                      <a:endParaRPr lang="fr-FR" altLang="zh-CN" sz="1800" b="0" i="1" kern="0" noProof="0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fr-FR" altLang="zh-CN" sz="1800" b="0" i="1" kern="0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t3="123” ==123;                //true</a:t>
                      </a:r>
                      <a:endParaRPr lang="fr-FR" altLang="zh-CN" sz="1800" b="0" i="1" kern="0" noProof="0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fr-FR" altLang="zh-CN" sz="1800" b="0" i="1" kern="0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t4=“123”===123;               //false</a:t>
                      </a:r>
                      <a:r>
                        <a:rPr lang="zh-CN" altLang="en-US" sz="1800" b="0" i="1" kern="0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，</a:t>
                      </a:r>
                      <a:r>
                        <a:rPr lang="en-US" altLang="zh-CN" sz="1800" b="0" i="1" kern="0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===</a:t>
                      </a:r>
                      <a:r>
                        <a:rPr lang="zh-CN" altLang="en-US" sz="1800" b="0" i="1" kern="0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不进行自动类型转换</a:t>
                      </a:r>
                      <a:endParaRPr lang="fr-FR" altLang="zh-CN" sz="1800" b="0" i="1" kern="0" noProof="0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fr-FR" altLang="zh-CN" sz="1800" b="0" i="1" kern="0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console.log(t1+","+t2+","+t3+","+t4);</a:t>
                      </a:r>
                      <a:endParaRPr lang="zh-CN" altLang="en-US" sz="1800" b="0" i="1" kern="0" noProof="0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34993" marR="34993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7" name="文本框 4"/>
          <p:cNvSpPr txBox="1"/>
          <p:nvPr/>
        </p:nvSpPr>
        <p:spPr>
          <a:xfrm>
            <a:off x="424019" y="1187532"/>
            <a:ext cx="5080000" cy="40011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lvl="0" algn="l">
              <a:buClrTx/>
              <a:buSzTx/>
              <a:buFontTx/>
            </a:pPr>
            <a:r>
              <a:rPr 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【案例1.</a:t>
            </a: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2</a:t>
            </a:r>
            <a:r>
              <a:rPr 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.</a:t>
            </a: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5</a:t>
            </a:r>
            <a:r>
              <a:rPr 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】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比较运算符例子</a:t>
            </a:r>
            <a:r>
              <a:rPr 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</a:t>
            </a:r>
            <a:endParaRPr lang="zh-CN" sz="20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标题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 anchorCtr="0">
            <a:noAutofit/>
          </a:bodyPr>
          <a:lstStyle/>
          <a:p>
            <a:r>
              <a:rPr lang="en-US" altLang="zh-CN" b="1" dirty="0" smtClean="0"/>
              <a:t>3. </a:t>
            </a:r>
            <a:r>
              <a:rPr lang="zh-CN" altLang="en-US" b="1" dirty="0"/>
              <a:t>运算符</a:t>
            </a:r>
            <a:endParaRPr lang="zh-CN" altLang="en-US" b="1" dirty="0"/>
          </a:p>
        </p:txBody>
      </p:sp>
      <p:sp>
        <p:nvSpPr>
          <p:cNvPr id="72707" name="Rectangle 2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28575">
            <a:noFill/>
          </a:ln>
        </p:spPr>
        <p:txBody>
          <a:bodyPr wrap="none" anchor="ctr" anchorCtr="0">
            <a:spAutoFit/>
          </a:bodyPr>
          <a:lstStyle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12" name="矩形 38"/>
          <p:cNvSpPr>
            <a:spLocks noChangeArrowheads="1"/>
          </p:cNvSpPr>
          <p:nvPr/>
        </p:nvSpPr>
        <p:spPr bwMode="auto">
          <a:xfrm>
            <a:off x="250825" y="1273175"/>
            <a:ext cx="84296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457200" marR="0" lvl="0" indent="-4572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defRPr/>
            </a:pPr>
            <a:r>
              <a:rPr kumimoji="0" lang="en-US" altLang="zh-CN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5</a:t>
            </a:r>
            <a:r>
              <a:rPr kumimoji="0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） 逻辑运算符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" name="矩形 1"/>
          <p:cNvSpPr>
            <a:spLocks noChangeArrowheads="1"/>
          </p:cNvSpPr>
          <p:nvPr/>
        </p:nvSpPr>
        <p:spPr bwMode="auto">
          <a:xfrm>
            <a:off x="558140" y="1673225"/>
            <a:ext cx="7672197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defRPr/>
            </a:pPr>
            <a:r>
              <a:rPr lang="zh-CN" altLang="en-US" sz="2000" dirty="0" smtClean="0">
                <a:latin typeface="+mn-ea"/>
                <a:ea typeface="+mn-ea"/>
              </a:rPr>
              <a:t>      逻辑运算符是用于逻辑判断的符号，其返回值类型是布尔类型。</a:t>
            </a:r>
            <a:endParaRPr lang="zh-CN" altLang="en-US" sz="2000" dirty="0" smtClean="0">
              <a:latin typeface="+mn-ea"/>
              <a:ea typeface="+mn-ea"/>
            </a:endParaRPr>
          </a:p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graphicFrame>
        <p:nvGraphicFramePr>
          <p:cNvPr id="8" name="表格 7"/>
          <p:cNvGraphicFramePr>
            <a:graphicFrameLocks noGrp="1"/>
          </p:cNvGraphicFramePr>
          <p:nvPr/>
        </p:nvGraphicFramePr>
        <p:xfrm>
          <a:off x="403225" y="2351316"/>
          <a:ext cx="8377238" cy="1397000"/>
        </p:xfrm>
        <a:graphic>
          <a:graphicData uri="http://schemas.openxmlformats.org/drawingml/2006/table">
            <a:tbl>
              <a:tblPr firstRow="1" bandRow="1"/>
              <a:tblGrid>
                <a:gridCol w="745625"/>
                <a:gridCol w="855773"/>
                <a:gridCol w="1289520"/>
                <a:gridCol w="5486320"/>
              </a:tblGrid>
              <a:tr h="33120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zh-CN" altLang="en-US" sz="1400" b="1" kern="1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运算符</a:t>
                      </a:r>
                      <a:endParaRPr lang="zh-CN" sz="1400" b="1" kern="1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79" marR="68579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DD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zh-CN" altLang="en-US" sz="1400" b="1" kern="1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运算</a:t>
                      </a:r>
                      <a:endParaRPr lang="zh-CN" sz="1400" b="1" kern="1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DD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zh-CN" altLang="en-US" sz="1400" b="1" kern="1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范例</a:t>
                      </a:r>
                      <a:endParaRPr lang="zh-CN" sz="1400" b="1" kern="1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DD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400" b="1" kern="1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结果</a:t>
                      </a:r>
                      <a:endParaRPr lang="zh-CN" sz="1400" b="1" kern="1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79" marR="68579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DDC"/>
                    </a:solidFill>
                  </a:tcPr>
                </a:tc>
              </a:tr>
              <a:tr h="355265">
                <a:tc>
                  <a:txBody>
                    <a:bodyPr/>
                    <a:lstStyle/>
                    <a:p>
                      <a:pPr marL="10922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400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/>
                          <a:ea typeface="+mn-ea"/>
                          <a:cs typeface="+mn-cs"/>
                        </a:rPr>
                        <a:t>&amp;&amp;</a:t>
                      </a:r>
                      <a:endParaRPr lang="zh-CN" sz="1400" kern="100" dirty="0">
                        <a:solidFill>
                          <a:schemeClr val="dk1"/>
                        </a:solidFill>
                        <a:effectLst/>
                        <a:latin typeface="Times New Roman" panose="02020603050405020304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DDC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0922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sz="1400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/>
                          <a:ea typeface="+mn-ea"/>
                          <a:cs typeface="+mn-cs"/>
                        </a:rPr>
                        <a:t>与</a:t>
                      </a:r>
                      <a:endParaRPr lang="zh-CN" sz="1400" kern="100" dirty="0">
                        <a:solidFill>
                          <a:schemeClr val="dk1"/>
                        </a:solidFill>
                        <a:effectLst/>
                        <a:latin typeface="Times New Roman" panose="02020603050405020304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DDC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0922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400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/>
                          <a:ea typeface="+mn-ea"/>
                          <a:cs typeface="+mn-cs"/>
                        </a:rPr>
                        <a:t>a &amp;&amp; b</a:t>
                      </a:r>
                      <a:endParaRPr lang="zh-CN" sz="1400" kern="100" dirty="0">
                        <a:solidFill>
                          <a:schemeClr val="dk1"/>
                        </a:solidFill>
                        <a:effectLst/>
                        <a:latin typeface="Times New Roman" panose="02020603050405020304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DDC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0922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400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/>
                          <a:ea typeface="+mn-ea"/>
                          <a:cs typeface="+mn-cs"/>
                        </a:rPr>
                        <a:t>a</a:t>
                      </a:r>
                      <a:r>
                        <a:rPr lang="zh-CN" sz="1400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/>
                          <a:ea typeface="+mn-ea"/>
                          <a:cs typeface="+mn-cs"/>
                        </a:rPr>
                        <a:t>和</a:t>
                      </a:r>
                      <a:r>
                        <a:rPr lang="en-US" sz="1400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/>
                          <a:ea typeface="+mn-ea"/>
                          <a:cs typeface="+mn-cs"/>
                        </a:rPr>
                        <a:t>b</a:t>
                      </a:r>
                      <a:r>
                        <a:rPr lang="zh-CN" sz="1400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/>
                          <a:ea typeface="+mn-ea"/>
                          <a:cs typeface="+mn-cs"/>
                        </a:rPr>
                        <a:t>都为</a:t>
                      </a:r>
                      <a:r>
                        <a:rPr lang="en-US" sz="1400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/>
                          <a:ea typeface="+mn-ea"/>
                          <a:cs typeface="+mn-cs"/>
                        </a:rPr>
                        <a:t>true</a:t>
                      </a:r>
                      <a:r>
                        <a:rPr lang="zh-CN" sz="1400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/>
                          <a:ea typeface="+mn-ea"/>
                          <a:cs typeface="+mn-cs"/>
                        </a:rPr>
                        <a:t>，结果为</a:t>
                      </a:r>
                      <a:r>
                        <a:rPr lang="en-US" sz="1400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/>
                          <a:ea typeface="+mn-ea"/>
                          <a:cs typeface="+mn-cs"/>
                        </a:rPr>
                        <a:t>true</a:t>
                      </a:r>
                      <a:r>
                        <a:rPr lang="zh-CN" sz="1400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/>
                          <a:ea typeface="+mn-ea"/>
                          <a:cs typeface="+mn-cs"/>
                        </a:rPr>
                        <a:t>，否则为</a:t>
                      </a:r>
                      <a:r>
                        <a:rPr lang="en-US" sz="1400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/>
                          <a:ea typeface="+mn-ea"/>
                          <a:cs typeface="+mn-cs"/>
                        </a:rPr>
                        <a:t>false</a:t>
                      </a:r>
                      <a:endParaRPr lang="zh-CN" sz="1400" kern="100" dirty="0">
                        <a:solidFill>
                          <a:schemeClr val="dk1"/>
                        </a:solidFill>
                        <a:effectLst/>
                        <a:latin typeface="Times New Roman" panose="02020603050405020304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DDC">
                        <a:tint val="40000"/>
                      </a:srgbClr>
                    </a:solidFill>
                  </a:tcPr>
                </a:tc>
              </a:tr>
              <a:tr h="355265">
                <a:tc>
                  <a:txBody>
                    <a:bodyPr/>
                    <a:lstStyle/>
                    <a:p>
                      <a:pPr marL="10922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400" kern="100">
                          <a:solidFill>
                            <a:schemeClr val="dk1"/>
                          </a:solidFill>
                          <a:effectLst/>
                          <a:latin typeface="Times New Roman" panose="02020603050405020304"/>
                          <a:ea typeface="+mn-ea"/>
                          <a:cs typeface="+mn-cs"/>
                        </a:rPr>
                        <a:t>||</a:t>
                      </a:r>
                      <a:endParaRPr lang="zh-CN" sz="1400" kern="100">
                        <a:solidFill>
                          <a:schemeClr val="dk1"/>
                        </a:solidFill>
                        <a:effectLst/>
                        <a:latin typeface="Times New Roman" panose="02020603050405020304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F1F9"/>
                    </a:solidFill>
                  </a:tcPr>
                </a:tc>
                <a:tc>
                  <a:txBody>
                    <a:bodyPr/>
                    <a:lstStyle/>
                    <a:p>
                      <a:pPr marL="10922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sz="1400" kern="100">
                          <a:solidFill>
                            <a:schemeClr val="dk1"/>
                          </a:solidFill>
                          <a:effectLst/>
                          <a:latin typeface="Times New Roman" panose="02020603050405020304"/>
                          <a:ea typeface="+mn-ea"/>
                          <a:cs typeface="+mn-cs"/>
                        </a:rPr>
                        <a:t>或</a:t>
                      </a:r>
                      <a:endParaRPr lang="zh-CN" sz="1400" kern="100">
                        <a:solidFill>
                          <a:schemeClr val="dk1"/>
                        </a:solidFill>
                        <a:effectLst/>
                        <a:latin typeface="Times New Roman" panose="02020603050405020304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F1F9"/>
                    </a:solidFill>
                  </a:tcPr>
                </a:tc>
                <a:tc>
                  <a:txBody>
                    <a:bodyPr/>
                    <a:lstStyle/>
                    <a:p>
                      <a:pPr marL="10922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400" kern="100">
                          <a:solidFill>
                            <a:schemeClr val="dk1"/>
                          </a:solidFill>
                          <a:effectLst/>
                          <a:latin typeface="Times New Roman" panose="02020603050405020304"/>
                          <a:ea typeface="+mn-ea"/>
                          <a:cs typeface="+mn-cs"/>
                        </a:rPr>
                        <a:t>a || b</a:t>
                      </a:r>
                      <a:endParaRPr lang="zh-CN" sz="1400" kern="100">
                        <a:solidFill>
                          <a:schemeClr val="dk1"/>
                        </a:solidFill>
                        <a:effectLst/>
                        <a:latin typeface="Times New Roman" panose="02020603050405020304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F1F9"/>
                    </a:solidFill>
                  </a:tcPr>
                </a:tc>
                <a:tc>
                  <a:txBody>
                    <a:bodyPr/>
                    <a:lstStyle/>
                    <a:p>
                      <a:pPr marL="10922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400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/>
                          <a:ea typeface="+mn-ea"/>
                          <a:cs typeface="+mn-cs"/>
                        </a:rPr>
                        <a:t>a</a:t>
                      </a:r>
                      <a:r>
                        <a:rPr lang="zh-CN" sz="1400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/>
                          <a:ea typeface="+mn-ea"/>
                          <a:cs typeface="+mn-cs"/>
                        </a:rPr>
                        <a:t>和</a:t>
                      </a:r>
                      <a:r>
                        <a:rPr lang="en-US" sz="1400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/>
                          <a:ea typeface="+mn-ea"/>
                          <a:cs typeface="+mn-cs"/>
                        </a:rPr>
                        <a:t>b</a:t>
                      </a:r>
                      <a:r>
                        <a:rPr lang="zh-CN" sz="1400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/>
                          <a:ea typeface="+mn-ea"/>
                          <a:cs typeface="+mn-cs"/>
                        </a:rPr>
                        <a:t>中至少有一个为</a:t>
                      </a:r>
                      <a:r>
                        <a:rPr lang="en-US" sz="1400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/>
                          <a:ea typeface="+mn-ea"/>
                          <a:cs typeface="+mn-cs"/>
                        </a:rPr>
                        <a:t>true</a:t>
                      </a:r>
                      <a:r>
                        <a:rPr lang="zh-CN" sz="1400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/>
                          <a:ea typeface="+mn-ea"/>
                          <a:cs typeface="+mn-cs"/>
                        </a:rPr>
                        <a:t>，则结果为</a:t>
                      </a:r>
                      <a:r>
                        <a:rPr lang="en-US" sz="1400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/>
                          <a:ea typeface="+mn-ea"/>
                          <a:cs typeface="+mn-cs"/>
                        </a:rPr>
                        <a:t>true</a:t>
                      </a:r>
                      <a:r>
                        <a:rPr lang="zh-CN" sz="1400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/>
                          <a:ea typeface="+mn-ea"/>
                          <a:cs typeface="+mn-cs"/>
                        </a:rPr>
                        <a:t>，否则为</a:t>
                      </a:r>
                      <a:r>
                        <a:rPr lang="en-US" sz="1400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/>
                          <a:ea typeface="+mn-ea"/>
                          <a:cs typeface="+mn-cs"/>
                        </a:rPr>
                        <a:t>false</a:t>
                      </a:r>
                      <a:endParaRPr lang="zh-CN" sz="1400" kern="100" dirty="0">
                        <a:solidFill>
                          <a:schemeClr val="dk1"/>
                        </a:solidFill>
                        <a:effectLst/>
                        <a:latin typeface="Times New Roman" panose="02020603050405020304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F1F9"/>
                    </a:solidFill>
                  </a:tcPr>
                </a:tc>
              </a:tr>
              <a:tr h="355265">
                <a:tc>
                  <a:txBody>
                    <a:bodyPr/>
                    <a:lstStyle/>
                    <a:p>
                      <a:pPr marL="10922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400" kern="100">
                          <a:solidFill>
                            <a:schemeClr val="dk1"/>
                          </a:solidFill>
                          <a:effectLst/>
                          <a:latin typeface="Times New Roman" panose="02020603050405020304"/>
                          <a:ea typeface="+mn-ea"/>
                          <a:cs typeface="+mn-cs"/>
                        </a:rPr>
                        <a:t>!</a:t>
                      </a:r>
                      <a:endParaRPr lang="zh-CN" sz="1400" kern="100">
                        <a:solidFill>
                          <a:schemeClr val="dk1"/>
                        </a:solidFill>
                        <a:effectLst/>
                        <a:latin typeface="Times New Roman" panose="02020603050405020304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DDC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0922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sz="1400" kern="100">
                          <a:solidFill>
                            <a:schemeClr val="dk1"/>
                          </a:solidFill>
                          <a:effectLst/>
                          <a:latin typeface="Times New Roman" panose="02020603050405020304"/>
                          <a:ea typeface="+mn-ea"/>
                          <a:cs typeface="+mn-cs"/>
                        </a:rPr>
                        <a:t>非</a:t>
                      </a:r>
                      <a:endParaRPr lang="zh-CN" sz="1400" kern="100">
                        <a:solidFill>
                          <a:schemeClr val="dk1"/>
                        </a:solidFill>
                        <a:effectLst/>
                        <a:latin typeface="Times New Roman" panose="02020603050405020304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DDC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0922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400" kern="100">
                          <a:solidFill>
                            <a:schemeClr val="dk1"/>
                          </a:solidFill>
                          <a:effectLst/>
                          <a:latin typeface="Times New Roman" panose="02020603050405020304"/>
                          <a:ea typeface="+mn-ea"/>
                          <a:cs typeface="+mn-cs"/>
                        </a:rPr>
                        <a:t>! a</a:t>
                      </a:r>
                      <a:endParaRPr lang="zh-CN" sz="1400" kern="100">
                        <a:solidFill>
                          <a:schemeClr val="dk1"/>
                        </a:solidFill>
                        <a:effectLst/>
                        <a:latin typeface="Times New Roman" panose="02020603050405020304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DDC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0922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sz="1400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/>
                          <a:ea typeface="+mn-ea"/>
                          <a:cs typeface="+mn-cs"/>
                        </a:rPr>
                        <a:t>若</a:t>
                      </a:r>
                      <a:r>
                        <a:rPr lang="en-US" sz="1400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/>
                          <a:ea typeface="+mn-ea"/>
                          <a:cs typeface="+mn-cs"/>
                        </a:rPr>
                        <a:t>a</a:t>
                      </a:r>
                      <a:r>
                        <a:rPr lang="zh-CN" sz="1400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/>
                          <a:ea typeface="+mn-ea"/>
                          <a:cs typeface="+mn-cs"/>
                        </a:rPr>
                        <a:t>为</a:t>
                      </a:r>
                      <a:r>
                        <a:rPr lang="en-US" sz="1400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/>
                          <a:ea typeface="+mn-ea"/>
                          <a:cs typeface="+mn-cs"/>
                        </a:rPr>
                        <a:t>false</a:t>
                      </a:r>
                      <a:r>
                        <a:rPr lang="zh-CN" sz="1400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/>
                          <a:ea typeface="+mn-ea"/>
                          <a:cs typeface="+mn-cs"/>
                        </a:rPr>
                        <a:t>，结果为</a:t>
                      </a:r>
                      <a:r>
                        <a:rPr lang="en-US" sz="1400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/>
                          <a:ea typeface="+mn-ea"/>
                          <a:cs typeface="+mn-cs"/>
                        </a:rPr>
                        <a:t>true</a:t>
                      </a:r>
                      <a:r>
                        <a:rPr lang="zh-CN" sz="1400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/>
                          <a:ea typeface="+mn-ea"/>
                          <a:cs typeface="+mn-cs"/>
                        </a:rPr>
                        <a:t>，否则相反</a:t>
                      </a:r>
                      <a:endParaRPr lang="zh-CN" sz="1400" kern="100" dirty="0">
                        <a:solidFill>
                          <a:schemeClr val="dk1"/>
                        </a:solidFill>
                        <a:effectLst/>
                        <a:latin typeface="Times New Roman" panose="02020603050405020304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DDC">
                        <a:tint val="40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9" name="矩形 2"/>
          <p:cNvSpPr/>
          <p:nvPr/>
        </p:nvSpPr>
        <p:spPr>
          <a:xfrm>
            <a:off x="558140" y="3966358"/>
            <a:ext cx="8377238" cy="234628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zh-CN" sz="2000" dirty="0">
                <a:latin typeface="+mn-ea"/>
                <a:ea typeface="+mn-ea"/>
              </a:rPr>
              <a:t>逻辑运算符</a:t>
            </a:r>
            <a:r>
              <a:rPr lang="zh-CN" altLang="en-US" sz="2000" dirty="0">
                <a:latin typeface="+mn-ea"/>
                <a:ea typeface="+mn-ea"/>
              </a:rPr>
              <a:t>的结合性</a:t>
            </a:r>
            <a:r>
              <a:rPr lang="zh-CN" altLang="zh-CN" sz="2000" dirty="0">
                <a:latin typeface="+mn-ea"/>
                <a:ea typeface="+mn-ea"/>
              </a:rPr>
              <a:t>是从左到右</a:t>
            </a:r>
            <a:r>
              <a:rPr lang="zh-CN" altLang="en-US" sz="2000" dirty="0">
                <a:latin typeface="+mn-ea"/>
                <a:ea typeface="+mn-ea"/>
              </a:rPr>
              <a:t>。</a:t>
            </a:r>
            <a:endParaRPr lang="en-US" altLang="zh-CN" sz="2000" dirty="0">
              <a:latin typeface="+mn-ea"/>
              <a:ea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zh-CN" sz="2000" dirty="0">
                <a:latin typeface="+mn-ea"/>
                <a:ea typeface="+mn-ea"/>
              </a:rPr>
              <a:t>当使用“</a:t>
            </a:r>
            <a:r>
              <a:rPr lang="en-US" altLang="zh-CN" sz="2000" dirty="0">
                <a:latin typeface="+mn-ea"/>
                <a:ea typeface="+mn-ea"/>
              </a:rPr>
              <a:t>&amp;&amp;</a:t>
            </a:r>
            <a:r>
              <a:rPr lang="zh-CN" altLang="zh-CN" sz="2000" dirty="0">
                <a:latin typeface="+mn-ea"/>
                <a:ea typeface="+mn-ea"/>
              </a:rPr>
              <a:t>”连接两个表达式时，如果左边表达式的值为</a:t>
            </a:r>
            <a:r>
              <a:rPr lang="en-US" altLang="zh-CN" sz="2000" dirty="0">
                <a:latin typeface="+mn-ea"/>
                <a:ea typeface="+mn-ea"/>
              </a:rPr>
              <a:t>false</a:t>
            </a:r>
            <a:r>
              <a:rPr lang="zh-CN" altLang="zh-CN" sz="2000" dirty="0">
                <a:latin typeface="+mn-ea"/>
                <a:ea typeface="+mn-ea"/>
              </a:rPr>
              <a:t>，则右边的表达式不会执行，逻辑运算结果为</a:t>
            </a:r>
            <a:r>
              <a:rPr lang="en-US" altLang="zh-CN" sz="2000" dirty="0">
                <a:latin typeface="+mn-ea"/>
                <a:ea typeface="+mn-ea"/>
              </a:rPr>
              <a:t>false</a:t>
            </a:r>
            <a:r>
              <a:rPr lang="zh-CN" altLang="zh-CN" sz="2000" dirty="0" smtClean="0">
                <a:latin typeface="+mn-ea"/>
                <a:ea typeface="+mn-ea"/>
              </a:rPr>
              <a:t>。</a:t>
            </a:r>
            <a:endParaRPr lang="zh-CN" altLang="zh-CN" sz="2000" dirty="0">
              <a:latin typeface="+mn-ea"/>
              <a:ea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zh-CN" sz="2000" dirty="0">
                <a:latin typeface="+mn-ea"/>
                <a:ea typeface="+mn-ea"/>
              </a:rPr>
              <a:t>当使用“</a:t>
            </a:r>
            <a:r>
              <a:rPr lang="en-US" altLang="zh-CN" sz="2000" dirty="0">
                <a:latin typeface="+mn-ea"/>
                <a:ea typeface="+mn-ea"/>
              </a:rPr>
              <a:t>||</a:t>
            </a:r>
            <a:r>
              <a:rPr lang="zh-CN" altLang="zh-CN" sz="2000" dirty="0">
                <a:latin typeface="+mn-ea"/>
                <a:ea typeface="+mn-ea"/>
              </a:rPr>
              <a:t>”连接两个表达式时，如果左边表达式的值为</a:t>
            </a:r>
            <a:r>
              <a:rPr lang="en-US" altLang="zh-CN" sz="2000" dirty="0">
                <a:latin typeface="+mn-ea"/>
                <a:ea typeface="+mn-ea"/>
              </a:rPr>
              <a:t>true</a:t>
            </a:r>
            <a:r>
              <a:rPr lang="zh-CN" altLang="zh-CN" sz="2000" dirty="0">
                <a:latin typeface="+mn-ea"/>
                <a:ea typeface="+mn-ea"/>
              </a:rPr>
              <a:t>，则右边的表达式不会执行，逻辑运算结果为</a:t>
            </a:r>
            <a:r>
              <a:rPr lang="en-US" altLang="zh-CN" sz="2000" dirty="0">
                <a:latin typeface="+mn-ea"/>
                <a:ea typeface="+mn-ea"/>
              </a:rPr>
              <a:t>true</a:t>
            </a:r>
            <a:r>
              <a:rPr lang="zh-CN" altLang="zh-CN" sz="2000" dirty="0" smtClean="0">
                <a:latin typeface="+mn-ea"/>
                <a:ea typeface="+mn-ea"/>
              </a:rPr>
              <a:t>。</a:t>
            </a:r>
            <a:endParaRPr lang="en-US" altLang="zh-CN" sz="2000" dirty="0">
              <a:latin typeface="+mn-ea"/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7" grpId="0"/>
      <p:bldP spid="9" grpId="0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标题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 anchorCtr="0">
            <a:noAutofit/>
          </a:bodyPr>
          <a:lstStyle/>
          <a:p>
            <a:r>
              <a:rPr lang="en-US" altLang="zh-CN" b="1" dirty="0" smtClean="0"/>
              <a:t>3. </a:t>
            </a:r>
            <a:r>
              <a:rPr lang="zh-CN" altLang="en-US" b="1" dirty="0" smtClean="0"/>
              <a:t>运算符</a:t>
            </a:r>
            <a:endParaRPr lang="zh-CN" altLang="en-US" b="1" dirty="0"/>
          </a:p>
        </p:txBody>
      </p:sp>
      <p:graphicFrame>
        <p:nvGraphicFramePr>
          <p:cNvPr id="6" name="表格 5"/>
          <p:cNvGraphicFramePr>
            <a:graphicFrameLocks noGrp="1"/>
          </p:cNvGraphicFramePr>
          <p:nvPr/>
        </p:nvGraphicFramePr>
        <p:xfrm>
          <a:off x="652685" y="2041362"/>
          <a:ext cx="8194431" cy="2468880"/>
        </p:xfrm>
        <a:graphic>
          <a:graphicData uri="http://schemas.openxmlformats.org/drawingml/2006/table">
            <a:tbl>
              <a:tblPr/>
              <a:tblGrid>
                <a:gridCol w="8194431"/>
              </a:tblGrid>
              <a:tr h="77189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fr-FR" altLang="zh-CN" sz="1800" b="0" i="1" kern="0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var year;</a:t>
                      </a:r>
                      <a:endParaRPr lang="fr-FR" altLang="zh-CN" sz="1800" b="0" i="1" kern="0" noProof="0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fr-FR" altLang="zh-CN" sz="1800" b="0" i="1" kern="0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year=prompt();</a:t>
                      </a:r>
                      <a:endParaRPr lang="fr-FR" altLang="zh-CN" sz="1800" b="0" i="1" kern="0" noProof="0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fr-FR" altLang="zh-CN" sz="1800" b="0" i="1" kern="0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if((year%400==0)||(year%4==0)&amp;&amp;(year%100!=0))</a:t>
                      </a:r>
                      <a:endParaRPr lang="fr-FR" altLang="zh-CN" sz="1800" b="0" i="1" kern="0" noProof="0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fr-FR" altLang="zh-CN" sz="1800" b="0" i="1" kern="0" baseline="0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        </a:t>
                      </a:r>
                      <a:r>
                        <a:rPr lang="fr-FR" altLang="zh-CN" sz="1800" b="0" i="1" kern="0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console.log(year+"</a:t>
                      </a:r>
                      <a:r>
                        <a:rPr lang="zh-CN" altLang="en-US" sz="1800" b="0" i="1" kern="0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是闰年</a:t>
                      </a:r>
                      <a:r>
                        <a:rPr lang="en-US" altLang="zh-CN" sz="1800" b="0" i="1" kern="0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")</a:t>
                      </a:r>
                      <a:endParaRPr lang="en-US" altLang="zh-CN" sz="1800" b="0" i="1" kern="0" noProof="0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fr-FR" altLang="zh-CN" sz="1800" b="0" i="1" kern="0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else</a:t>
                      </a:r>
                      <a:endParaRPr lang="fr-FR" altLang="zh-CN" sz="1800" b="0" i="1" kern="0" noProof="0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fr-FR" altLang="zh-CN" sz="1800" b="0" i="1" kern="0" baseline="0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         </a:t>
                      </a:r>
                      <a:r>
                        <a:rPr lang="fr-FR" altLang="zh-CN" sz="1800" b="0" i="1" kern="0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console.log(year+"</a:t>
                      </a:r>
                      <a:r>
                        <a:rPr lang="zh-CN" altLang="en-US" sz="1800" b="0" i="1" kern="0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不是闰年</a:t>
                      </a:r>
                      <a:r>
                        <a:rPr lang="en-US" altLang="zh-CN" sz="1800" b="0" i="1" kern="0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")</a:t>
                      </a:r>
                      <a:endParaRPr lang="zh-CN" altLang="en-US" sz="1800" b="0" i="1" kern="0" noProof="0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34993" marR="34993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7" name="文本框 4"/>
          <p:cNvSpPr txBox="1"/>
          <p:nvPr/>
        </p:nvSpPr>
        <p:spPr>
          <a:xfrm>
            <a:off x="424019" y="1187532"/>
            <a:ext cx="5080000" cy="40011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lvl="0" algn="l">
              <a:buClrTx/>
              <a:buSzTx/>
              <a:buFontTx/>
            </a:pPr>
            <a:r>
              <a:rPr 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【案例1.</a:t>
            </a: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2</a:t>
            </a:r>
            <a:r>
              <a:rPr 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.</a:t>
            </a: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6</a:t>
            </a:r>
            <a:r>
              <a:rPr 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】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逻辑运算符例子，判断闰年</a:t>
            </a:r>
            <a:r>
              <a:rPr 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</a:t>
            </a:r>
            <a:endParaRPr lang="zh-CN" sz="20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标题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 anchorCtr="0">
            <a:noAutofit/>
          </a:bodyPr>
          <a:lstStyle/>
          <a:p>
            <a:r>
              <a:rPr lang="en-US" altLang="zh-CN" b="1" dirty="0" smtClean="0"/>
              <a:t>3. </a:t>
            </a:r>
            <a:r>
              <a:rPr lang="zh-CN" altLang="en-US" b="1" dirty="0"/>
              <a:t>运算符</a:t>
            </a:r>
            <a:endParaRPr lang="zh-CN" altLang="en-US" b="1" dirty="0"/>
          </a:p>
        </p:txBody>
      </p:sp>
      <p:sp>
        <p:nvSpPr>
          <p:cNvPr id="74755" name="Rectangle 2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28575">
            <a:noFill/>
          </a:ln>
        </p:spPr>
        <p:txBody>
          <a:bodyPr wrap="none" anchor="ctr" anchorCtr="0">
            <a:spAutoFit/>
          </a:bodyPr>
          <a:lstStyle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12" name="矩形 38"/>
          <p:cNvSpPr>
            <a:spLocks noChangeArrowheads="1"/>
          </p:cNvSpPr>
          <p:nvPr/>
        </p:nvSpPr>
        <p:spPr bwMode="auto">
          <a:xfrm>
            <a:off x="250825" y="1142550"/>
            <a:ext cx="84296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457200" marR="0" lvl="0" indent="-4572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defRPr/>
            </a:pPr>
            <a:r>
              <a:rPr kumimoji="0" lang="en-US" altLang="zh-CN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6</a:t>
            </a:r>
            <a:r>
              <a:rPr kumimoji="0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）三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元</a:t>
            </a:r>
            <a:r>
              <a:rPr kumimoji="0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运算符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矩形 13"/>
          <p:cNvSpPr/>
          <p:nvPr/>
        </p:nvSpPr>
        <p:spPr>
          <a:xfrm>
            <a:off x="361950" y="1673225"/>
            <a:ext cx="8509000" cy="961289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 smtClean="0">
                <a:latin typeface="+mn-ea"/>
                <a:ea typeface="+mn-ea"/>
              </a:rPr>
              <a:t>       三</a:t>
            </a:r>
            <a:r>
              <a:rPr lang="zh-CN" altLang="en-US" sz="2000" dirty="0">
                <a:latin typeface="+mn-ea"/>
                <a:ea typeface="+mn-ea"/>
              </a:rPr>
              <a:t>元运算符是一种需要三个操作数的运算符，运算的结果根据给定条件决定</a:t>
            </a:r>
            <a:r>
              <a:rPr lang="zh-CN" altLang="en-US" dirty="0">
                <a:latin typeface="Arial" panose="020B0604020202020204" pitchFamily="34" charset="0"/>
              </a:rPr>
              <a:t>。</a:t>
            </a:r>
            <a:endParaRPr lang="zh-CN" altLang="zh-CN" dirty="0">
              <a:latin typeface="Arial" panose="020B0604020202020204" pitchFamily="34" charset="0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2557463" y="2631688"/>
            <a:ext cx="3808412" cy="762000"/>
            <a:chOff x="1582738" y="1826825"/>
            <a:chExt cx="3808629" cy="762017"/>
          </a:xfrm>
        </p:grpSpPr>
        <p:sp>
          <p:nvSpPr>
            <p:cNvPr id="74760" name="矩形 3"/>
            <p:cNvSpPr/>
            <p:nvPr/>
          </p:nvSpPr>
          <p:spPr>
            <a:xfrm>
              <a:off x="1582738" y="1826825"/>
              <a:ext cx="3808629" cy="762017"/>
            </a:xfrm>
            <a:prstGeom prst="rect">
              <a:avLst/>
            </a:prstGeom>
            <a:solidFill>
              <a:srgbClr val="003F75"/>
            </a:solidFill>
            <a:ln w="12700">
              <a:noFill/>
            </a:ln>
          </p:spPr>
          <p:txBody>
            <a:bodyPr/>
            <a:lstStyle/>
            <a:p>
              <a:pPr eaLnBrk="1" hangingPunct="1"/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74761" name="矩形 5"/>
            <p:cNvSpPr/>
            <p:nvPr/>
          </p:nvSpPr>
          <p:spPr>
            <a:xfrm>
              <a:off x="1687513" y="2037901"/>
              <a:ext cx="3608851" cy="36933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r>
                <a:rPr lang="zh-CN" altLang="en-US" b="1" dirty="0">
                  <a:solidFill>
                    <a:schemeClr val="bg1"/>
                  </a:solidFill>
                  <a:latin typeface="Arial" panose="020B0604020202020204" pitchFamily="34" charset="0"/>
                </a:rPr>
                <a:t>条件表达式 </a:t>
              </a:r>
              <a:r>
                <a:rPr lang="en-US" altLang="zh-CN" b="1" dirty="0">
                  <a:solidFill>
                    <a:schemeClr val="bg1"/>
                  </a:solidFill>
                  <a:latin typeface="Arial" panose="020B0604020202020204" pitchFamily="34" charset="0"/>
                </a:rPr>
                <a:t>? </a:t>
              </a:r>
              <a:r>
                <a:rPr lang="zh-CN" altLang="en-US" b="1" dirty="0">
                  <a:solidFill>
                    <a:schemeClr val="bg1"/>
                  </a:solidFill>
                  <a:latin typeface="Arial" panose="020B0604020202020204" pitchFamily="34" charset="0"/>
                </a:rPr>
                <a:t>表达式</a:t>
              </a:r>
              <a:r>
                <a:rPr lang="en-US" altLang="zh-CN" b="1" dirty="0">
                  <a:solidFill>
                    <a:schemeClr val="bg1"/>
                  </a:solidFill>
                  <a:latin typeface="Arial" panose="020B0604020202020204" pitchFamily="34" charset="0"/>
                </a:rPr>
                <a:t>1 : </a:t>
              </a:r>
              <a:r>
                <a:rPr lang="zh-CN" altLang="en-US" b="1" dirty="0">
                  <a:solidFill>
                    <a:schemeClr val="bg1"/>
                  </a:solidFill>
                  <a:latin typeface="Arial" panose="020B0604020202020204" pitchFamily="34" charset="0"/>
                </a:rPr>
                <a:t>表达式</a:t>
              </a:r>
              <a:r>
                <a:rPr lang="en-US" altLang="zh-CN" b="1" dirty="0">
                  <a:solidFill>
                    <a:schemeClr val="bg1"/>
                  </a:solidFill>
                  <a:latin typeface="Arial" panose="020B0604020202020204" pitchFamily="34" charset="0"/>
                </a:rPr>
                <a:t>2</a:t>
              </a:r>
              <a:endParaRPr lang="zh-CN" altLang="en-US" b="1" dirty="0">
                <a:solidFill>
                  <a:schemeClr val="bg1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3" name="矩形 2"/>
          <p:cNvSpPr/>
          <p:nvPr/>
        </p:nvSpPr>
        <p:spPr>
          <a:xfrm>
            <a:off x="361950" y="3577838"/>
            <a:ext cx="8034338" cy="128503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zh-CN" dirty="0">
                <a:latin typeface="Arial" panose="020B0604020202020204" pitchFamily="34" charset="0"/>
              </a:rPr>
              <a:t>先求条件表达式的值</a:t>
            </a:r>
            <a:r>
              <a:rPr lang="zh-CN" altLang="en-US" dirty="0">
                <a:latin typeface="Arial" panose="020B0604020202020204" pitchFamily="34" charset="0"/>
              </a:rPr>
              <a:t>。</a:t>
            </a:r>
            <a:endParaRPr lang="en-US" altLang="zh-CN" dirty="0">
              <a:latin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zh-CN" dirty="0">
                <a:latin typeface="Arial" panose="020B0604020202020204" pitchFamily="34" charset="0"/>
              </a:rPr>
              <a:t>如果为</a:t>
            </a:r>
            <a:r>
              <a:rPr lang="en-US" altLang="zh-CN" dirty="0">
                <a:latin typeface="Arial" panose="020B0604020202020204" pitchFamily="34" charset="0"/>
              </a:rPr>
              <a:t>true</a:t>
            </a:r>
            <a:r>
              <a:rPr lang="zh-CN" altLang="zh-CN" dirty="0">
                <a:latin typeface="Arial" panose="020B0604020202020204" pitchFamily="34" charset="0"/>
              </a:rPr>
              <a:t>，则返回表达式</a:t>
            </a:r>
            <a:r>
              <a:rPr lang="en-US" altLang="zh-CN" dirty="0">
                <a:latin typeface="Arial" panose="020B0604020202020204" pitchFamily="34" charset="0"/>
              </a:rPr>
              <a:t>1</a:t>
            </a:r>
            <a:r>
              <a:rPr lang="zh-CN" altLang="zh-CN" dirty="0">
                <a:latin typeface="Arial" panose="020B0604020202020204" pitchFamily="34" charset="0"/>
              </a:rPr>
              <a:t>的执行结果</a:t>
            </a:r>
            <a:r>
              <a:rPr lang="zh-CN" altLang="en-US" dirty="0">
                <a:latin typeface="Arial" panose="020B0604020202020204" pitchFamily="34" charset="0"/>
              </a:rPr>
              <a:t>。</a:t>
            </a:r>
            <a:endParaRPr lang="en-US" altLang="zh-CN" dirty="0">
              <a:latin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zh-CN" dirty="0">
                <a:latin typeface="Arial" panose="020B0604020202020204" pitchFamily="34" charset="0"/>
              </a:rPr>
              <a:t>如果条件表达式的值为</a:t>
            </a:r>
            <a:r>
              <a:rPr lang="en-US" altLang="zh-CN" dirty="0">
                <a:latin typeface="Arial" panose="020B0604020202020204" pitchFamily="34" charset="0"/>
              </a:rPr>
              <a:t>false</a:t>
            </a:r>
            <a:r>
              <a:rPr lang="zh-CN" altLang="zh-CN" dirty="0">
                <a:latin typeface="Arial" panose="020B0604020202020204" pitchFamily="34" charset="0"/>
              </a:rPr>
              <a:t>，则返回表达式</a:t>
            </a:r>
            <a:r>
              <a:rPr lang="en-US" altLang="zh-CN" dirty="0">
                <a:latin typeface="Arial" panose="020B0604020202020204" pitchFamily="34" charset="0"/>
              </a:rPr>
              <a:t>2</a:t>
            </a:r>
            <a:r>
              <a:rPr lang="zh-CN" altLang="zh-CN" dirty="0">
                <a:latin typeface="Arial" panose="020B0604020202020204" pitchFamily="34" charset="0"/>
              </a:rPr>
              <a:t>的执行结果。</a:t>
            </a:r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5" grpId="0" build="p"/>
      <p:bldP spid="3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标题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 anchorCtr="0">
            <a:noAutofit/>
          </a:bodyPr>
          <a:lstStyle/>
          <a:p>
            <a:r>
              <a:rPr lang="en-US" altLang="zh-CN" b="1" dirty="0" smtClean="0"/>
              <a:t>3. </a:t>
            </a:r>
            <a:r>
              <a:rPr lang="zh-CN" altLang="en-US" b="1" dirty="0" smtClean="0"/>
              <a:t>运算符</a:t>
            </a:r>
            <a:endParaRPr lang="zh-CN" altLang="en-US" b="1" dirty="0"/>
          </a:p>
        </p:txBody>
      </p:sp>
      <p:graphicFrame>
        <p:nvGraphicFramePr>
          <p:cNvPr id="6" name="表格 5"/>
          <p:cNvGraphicFramePr>
            <a:graphicFrameLocks noGrp="1"/>
          </p:cNvGraphicFramePr>
          <p:nvPr/>
        </p:nvGraphicFramePr>
        <p:xfrm>
          <a:off x="652685" y="2041362"/>
          <a:ext cx="8194431" cy="1645920"/>
        </p:xfrm>
        <a:graphic>
          <a:graphicData uri="http://schemas.openxmlformats.org/drawingml/2006/table">
            <a:tbl>
              <a:tblPr/>
              <a:tblGrid>
                <a:gridCol w="8194431"/>
              </a:tblGrid>
              <a:tr h="77189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fr-FR" altLang="zh-CN" sz="1800" b="0" i="1" kern="0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var year;</a:t>
                      </a:r>
                      <a:endParaRPr lang="fr-FR" altLang="zh-CN" sz="1800" b="0" i="1" kern="0" noProof="0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fr-FR" altLang="zh-CN" sz="1800" b="0" i="1" kern="0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year=prompt();</a:t>
                      </a:r>
                      <a:endParaRPr lang="fr-FR" altLang="zh-CN" sz="1800" b="0" i="1" kern="0" noProof="0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fr-FR" altLang="zh-CN" sz="1800" b="0" i="1" kern="0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(year%400==0)||(year%4==0)&amp;&amp;(year%100!=0)?console.log(year+"</a:t>
                      </a:r>
                      <a:r>
                        <a:rPr lang="zh-CN" altLang="en-US" sz="1800" b="0" i="1" kern="0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是闰年</a:t>
                      </a:r>
                      <a:r>
                        <a:rPr lang="en-US" altLang="zh-CN" sz="1800" b="0" i="1" kern="0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"):</a:t>
                      </a:r>
                      <a:r>
                        <a:rPr lang="fr-FR" altLang="zh-CN" sz="1800" b="0" i="1" kern="0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console.log(year+"</a:t>
                      </a:r>
                      <a:r>
                        <a:rPr lang="zh-CN" altLang="en-US" sz="1800" b="0" i="1" kern="0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不是</a:t>
                      </a:r>
                      <a:r>
                        <a:rPr lang="en-US" altLang="zh-CN" sz="1800" b="0" i="1" kern="0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zh-CN" altLang="en-US" sz="1800" b="0" i="1" kern="0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闰年</a:t>
                      </a:r>
                      <a:r>
                        <a:rPr lang="en-US" altLang="zh-CN" sz="1800" b="0" i="1" kern="0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")</a:t>
                      </a:r>
                      <a:endParaRPr lang="zh-CN" altLang="en-US" sz="1800" b="0" i="1" kern="0" noProof="0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34993" marR="34993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7" name="文本框 4"/>
          <p:cNvSpPr txBox="1"/>
          <p:nvPr/>
        </p:nvSpPr>
        <p:spPr>
          <a:xfrm>
            <a:off x="424019" y="1187532"/>
            <a:ext cx="5080000" cy="40011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lvl="0" algn="l">
              <a:buClrTx/>
              <a:buSzTx/>
              <a:buFontTx/>
            </a:pPr>
            <a:r>
              <a:rPr 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【案例1.</a:t>
            </a: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2</a:t>
            </a:r>
            <a:r>
              <a:rPr 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.</a:t>
            </a: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6</a:t>
            </a:r>
            <a:r>
              <a:rPr 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】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三元运算符例子，判断闰年</a:t>
            </a:r>
            <a:r>
              <a:rPr 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</a:t>
            </a:r>
            <a:endParaRPr lang="zh-CN" sz="20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标题 1"/>
          <p:cNvSpPr>
            <a:spLocks noGrp="1"/>
          </p:cNvSpPr>
          <p:nvPr>
            <p:ph type="title"/>
          </p:nvPr>
        </p:nvSpPr>
        <p:spPr>
          <a:xfrm>
            <a:off x="889000" y="260350"/>
            <a:ext cx="5373370" cy="527685"/>
          </a:xfrm>
          <a:noFill/>
          <a:ln>
            <a:noFill/>
          </a:ln>
        </p:spPr>
        <p:txBody>
          <a:bodyPr anchor="ctr" anchorCtr="0"/>
          <a:lstStyle/>
          <a:p>
            <a:r>
              <a:rPr lang="en-US" altLang="zh-CN" b="1" dirty="0"/>
              <a:t>1</a:t>
            </a:r>
            <a:r>
              <a:rPr lang="en-US" altLang="zh-CN" b="1" dirty="0" smtClean="0"/>
              <a:t>. </a:t>
            </a:r>
            <a:r>
              <a:rPr lang="en-US" altLang="zh-CN" b="1" dirty="0" err="1" smtClean="0"/>
              <a:t>JavaScript的历史与现状</a:t>
            </a:r>
            <a:endParaRPr lang="en-US" altLang="zh-CN" b="1" dirty="0"/>
          </a:p>
        </p:txBody>
      </p:sp>
      <p:sp>
        <p:nvSpPr>
          <p:cNvPr id="12" name="矩形 38"/>
          <p:cNvSpPr>
            <a:spLocks noChangeArrowheads="1"/>
          </p:cNvSpPr>
          <p:nvPr/>
        </p:nvSpPr>
        <p:spPr bwMode="auto">
          <a:xfrm>
            <a:off x="250825" y="1273175"/>
            <a:ext cx="8429625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457200" marR="0" lvl="0" indent="-4572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defRPr/>
            </a:pPr>
            <a:r>
              <a:rPr lang="en-US" altLang="zh-CN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kumimoji="0" lang="en-US" altLang="zh-CN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JavaScript</a:t>
            </a:r>
            <a:r>
              <a:rPr lang="zh-CN" alt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现状</a:t>
            </a:r>
            <a:endParaRPr kumimoji="0" lang="en-US" altLang="zh-CN" sz="2000" b="1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1269" name="矩形 13"/>
          <p:cNvSpPr/>
          <p:nvPr/>
        </p:nvSpPr>
        <p:spPr>
          <a:xfrm>
            <a:off x="361949" y="1947863"/>
            <a:ext cx="8615795" cy="3330399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2009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年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12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月，</a:t>
            </a:r>
            <a:r>
              <a:rPr 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ECMAScript5.0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版正式发布。</a:t>
            </a:r>
            <a:endPara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2011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年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6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月，</a:t>
            </a:r>
            <a:r>
              <a:rPr 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ECMAScript5.1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版发布，并且成为</a:t>
            </a:r>
            <a:r>
              <a:rPr 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ISO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国际标准（</a:t>
            </a:r>
            <a:r>
              <a:rPr 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ISO/IEC 16262:2011）。</a:t>
            </a:r>
            <a:endParaRPr lang="en-US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2012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年底，所有主要浏览器都支持</a:t>
            </a:r>
            <a:r>
              <a:rPr 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ECMAScript5.1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版的全部功能。</a:t>
            </a:r>
            <a:endPara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2015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年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6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月，</a:t>
            </a:r>
            <a:r>
              <a:rPr 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ECMAScript6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正式发布，并且更名为“</a:t>
            </a:r>
            <a:r>
              <a:rPr 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ECMAScript2015”。</a:t>
            </a:r>
            <a:endParaRPr dirty="0">
              <a:latin typeface="Arial" panose="020B0604020202020204" pitchFamily="34" charset="0"/>
            </a:endParaRPr>
          </a:p>
          <a:p>
            <a:pPr>
              <a:lnSpc>
                <a:spcPct val="200000"/>
              </a:lnSpc>
            </a:pPr>
            <a:endParaRPr lang="en-US" altLang="zh-CN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126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126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12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12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126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126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6" grpId="0"/>
      <p:bldP spid="12" grpId="0"/>
      <p:bldP spid="11269" grpId="0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标题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 anchorCtr="0">
            <a:noAutofit/>
          </a:bodyPr>
          <a:lstStyle/>
          <a:p>
            <a:r>
              <a:rPr lang="en-US" altLang="zh-CN" b="1" dirty="0" smtClean="0"/>
              <a:t>3. </a:t>
            </a:r>
            <a:r>
              <a:rPr lang="zh-CN" altLang="en-US" b="1" dirty="0"/>
              <a:t>运算符</a:t>
            </a:r>
            <a:endParaRPr lang="zh-CN" altLang="en-US" b="1" dirty="0"/>
          </a:p>
        </p:txBody>
      </p:sp>
      <p:sp>
        <p:nvSpPr>
          <p:cNvPr id="83971" name="Rectangle 2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28575">
            <a:noFill/>
          </a:ln>
        </p:spPr>
        <p:txBody>
          <a:bodyPr wrap="none" anchor="ctr" anchorCtr="0">
            <a:spAutoFit/>
          </a:bodyPr>
          <a:lstStyle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12" name="矩形 38"/>
          <p:cNvSpPr>
            <a:spLocks noChangeArrowheads="1"/>
          </p:cNvSpPr>
          <p:nvPr/>
        </p:nvSpPr>
        <p:spPr bwMode="auto">
          <a:xfrm>
            <a:off x="250825" y="1273175"/>
            <a:ext cx="84296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457200" marR="0" lvl="0" indent="-4572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defRPr/>
            </a:pPr>
            <a:r>
              <a:rPr kumimoji="0" lang="en-US" altLang="zh-CN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7</a:t>
            </a:r>
            <a:r>
              <a:rPr kumimoji="0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）运算符优先级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" name="矩形 4"/>
          <p:cNvSpPr/>
          <p:nvPr/>
        </p:nvSpPr>
        <p:spPr>
          <a:xfrm>
            <a:off x="495479" y="1844675"/>
            <a:ext cx="8648521" cy="40011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eaLnBrk="1" hangingPunct="1"/>
            <a:r>
              <a:rPr lang="zh-CN" altLang="en-US" sz="2000" dirty="0">
                <a:latin typeface="+mn-ea"/>
                <a:ea typeface="+mn-ea"/>
              </a:rPr>
              <a:t>表中运算符的优先级由上至下递减，表右部的第一个接表左部的最后一个。</a:t>
            </a:r>
            <a:endParaRPr lang="zh-CN" altLang="zh-CN" sz="2000" dirty="0">
              <a:latin typeface="+mn-ea"/>
              <a:ea typeface="+mn-ea"/>
            </a:endParaRPr>
          </a:p>
        </p:txBody>
      </p:sp>
      <p:graphicFrame>
        <p:nvGraphicFramePr>
          <p:cNvPr id="8" name="表格 7"/>
          <p:cNvGraphicFramePr>
            <a:graphicFrameLocks noGrp="1"/>
          </p:cNvGraphicFramePr>
          <p:nvPr/>
        </p:nvGraphicFramePr>
        <p:xfrm>
          <a:off x="368300" y="2381250"/>
          <a:ext cx="4240213" cy="3830637"/>
        </p:xfrm>
        <a:graphic>
          <a:graphicData uri="http://schemas.openxmlformats.org/drawingml/2006/table">
            <a:tbl>
              <a:tblPr firstRow="1" bandRow="1"/>
              <a:tblGrid>
                <a:gridCol w="605477"/>
                <a:gridCol w="3634736"/>
              </a:tblGrid>
              <a:tr h="50440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Franklin Gothic Book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Franklin Gothic Book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Franklin Gothic Book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Franklin Gothic Book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Franklin Gothic Book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Franklin Gothic Book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Franklin Gothic Book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Franklin Gothic Book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Franklin Gothic Book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solidFill>
                            <a:schemeClr val="bg1"/>
                          </a:solidFill>
                          <a:effectLst/>
                        </a:rPr>
                        <a:t>结合方向</a:t>
                      </a:r>
                      <a:endParaRPr lang="zh-CN" sz="1400" b="1" kern="100" dirty="0">
                        <a:solidFill>
                          <a:schemeClr val="bg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68591" marR="68591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DD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Franklin Gothic Book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Franklin Gothic Book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Franklin Gothic Book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Franklin Gothic Book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Franklin Gothic Book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Franklin Gothic Book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Franklin Gothic Book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Franklin Gothic Book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Franklin Gothic Book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solidFill>
                            <a:schemeClr val="bg1"/>
                          </a:solidFill>
                          <a:effectLst/>
                        </a:rPr>
                        <a:t>运算符</a:t>
                      </a:r>
                      <a:endParaRPr lang="zh-CN" sz="1400" b="1" kern="100" dirty="0">
                        <a:solidFill>
                          <a:schemeClr val="bg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68591" marR="68591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DDC"/>
                    </a:solidFill>
                  </a:tcPr>
                </a:tc>
              </a:tr>
              <a:tr h="298422"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solidFill>
                            <a:schemeClr val="dk1"/>
                          </a:solidFill>
                          <a:effectLst/>
                          <a:latin typeface="Franklin Gothic Book"/>
                          <a:ea typeface="+mn-ea"/>
                          <a:cs typeface="+mn-cs"/>
                        </a:rPr>
                        <a:t>无</a:t>
                      </a:r>
                      <a:endParaRPr lang="zh-CN" sz="1400" kern="100" dirty="0">
                        <a:solidFill>
                          <a:schemeClr val="dk1"/>
                        </a:solidFill>
                        <a:effectLst/>
                        <a:latin typeface="Franklin Gothic Book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DDC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266700" algn="l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solidFill>
                            <a:schemeClr val="dk1"/>
                          </a:solidFill>
                          <a:effectLst/>
                          <a:latin typeface="Franklin Gothic Book"/>
                          <a:ea typeface="+mn-ea"/>
                          <a:cs typeface="+mn-cs"/>
                        </a:rPr>
                        <a:t>()</a:t>
                      </a:r>
                      <a:endParaRPr lang="zh-CN" sz="1400" kern="100" dirty="0">
                        <a:solidFill>
                          <a:schemeClr val="dk1"/>
                        </a:solidFill>
                        <a:effectLst/>
                        <a:latin typeface="Franklin Gothic Book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DDC">
                        <a:tint val="40000"/>
                      </a:srgbClr>
                    </a:solidFill>
                  </a:tcPr>
                </a:tc>
              </a:tr>
              <a:tr h="298422"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solidFill>
                            <a:schemeClr val="dk1"/>
                          </a:solidFill>
                          <a:effectLst/>
                          <a:latin typeface="Franklin Gothic Book"/>
                          <a:ea typeface="+mn-ea"/>
                          <a:cs typeface="+mn-cs"/>
                        </a:rPr>
                        <a:t>左</a:t>
                      </a:r>
                      <a:endParaRPr lang="zh-CN" sz="1400" kern="100" dirty="0">
                        <a:solidFill>
                          <a:schemeClr val="dk1"/>
                        </a:solidFill>
                        <a:effectLst/>
                        <a:latin typeface="Franklin Gothic Book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DDC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266700" algn="l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solidFill>
                            <a:schemeClr val="dk1"/>
                          </a:solidFill>
                          <a:effectLst/>
                          <a:latin typeface="Franklin Gothic Book"/>
                          <a:ea typeface="+mn-ea"/>
                          <a:cs typeface="+mn-cs"/>
                        </a:rPr>
                        <a:t>.   []   new</a:t>
                      </a:r>
                      <a:r>
                        <a:rPr lang="zh-CN" sz="1400" kern="100" dirty="0">
                          <a:solidFill>
                            <a:schemeClr val="dk1"/>
                          </a:solidFill>
                          <a:effectLst/>
                          <a:latin typeface="Franklin Gothic Book"/>
                          <a:ea typeface="+mn-ea"/>
                          <a:cs typeface="+mn-cs"/>
                        </a:rPr>
                        <a:t>（有参数，无结合性）</a:t>
                      </a:r>
                      <a:endParaRPr lang="zh-CN" sz="1400" kern="100" dirty="0">
                        <a:solidFill>
                          <a:schemeClr val="dk1"/>
                        </a:solidFill>
                        <a:effectLst/>
                        <a:latin typeface="Franklin Gothic Book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DDC">
                        <a:tint val="20000"/>
                      </a:srgbClr>
                    </a:solidFill>
                  </a:tcPr>
                </a:tc>
              </a:tr>
              <a:tr h="298773"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solidFill>
                            <a:schemeClr val="dk1"/>
                          </a:solidFill>
                          <a:effectLst/>
                          <a:latin typeface="Franklin Gothic Book"/>
                          <a:ea typeface="+mn-ea"/>
                          <a:cs typeface="+mn-cs"/>
                        </a:rPr>
                        <a:t>右</a:t>
                      </a:r>
                      <a:endParaRPr lang="zh-CN" sz="1400" kern="100" dirty="0">
                        <a:solidFill>
                          <a:schemeClr val="dk1"/>
                        </a:solidFill>
                        <a:effectLst/>
                        <a:latin typeface="Franklin Gothic Book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DDC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266700" algn="l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solidFill>
                            <a:schemeClr val="dk1"/>
                          </a:solidFill>
                          <a:effectLst/>
                          <a:latin typeface="Franklin Gothic Book"/>
                          <a:ea typeface="+mn-ea"/>
                          <a:cs typeface="+mn-cs"/>
                        </a:rPr>
                        <a:t>new</a:t>
                      </a:r>
                      <a:r>
                        <a:rPr lang="zh-CN" sz="1400" kern="100" dirty="0">
                          <a:solidFill>
                            <a:schemeClr val="dk1"/>
                          </a:solidFill>
                          <a:effectLst/>
                          <a:latin typeface="Franklin Gothic Book"/>
                          <a:ea typeface="+mn-ea"/>
                          <a:cs typeface="+mn-cs"/>
                        </a:rPr>
                        <a:t>（无参数）</a:t>
                      </a:r>
                      <a:endParaRPr lang="zh-CN" sz="1400" kern="100" dirty="0">
                        <a:solidFill>
                          <a:schemeClr val="dk1"/>
                        </a:solidFill>
                        <a:effectLst/>
                        <a:latin typeface="Franklin Gothic Book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DDC">
                        <a:tint val="40000"/>
                      </a:srgbClr>
                    </a:solidFill>
                  </a:tcPr>
                </a:tc>
              </a:tr>
              <a:tr h="298422"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solidFill>
                            <a:schemeClr val="dk1"/>
                          </a:solidFill>
                          <a:effectLst/>
                          <a:latin typeface="Franklin Gothic Book"/>
                          <a:ea typeface="+mn-ea"/>
                          <a:cs typeface="+mn-cs"/>
                        </a:rPr>
                        <a:t>无</a:t>
                      </a:r>
                      <a:endParaRPr lang="zh-CN" sz="1400" kern="100" dirty="0">
                        <a:solidFill>
                          <a:schemeClr val="dk1"/>
                        </a:solidFill>
                        <a:effectLst/>
                        <a:latin typeface="Franklin Gothic Book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DDC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266700" algn="l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solidFill>
                            <a:schemeClr val="dk1"/>
                          </a:solidFill>
                          <a:effectLst/>
                          <a:latin typeface="Franklin Gothic Book"/>
                          <a:ea typeface="+mn-ea"/>
                          <a:cs typeface="+mn-cs"/>
                        </a:rPr>
                        <a:t>++</a:t>
                      </a:r>
                      <a:r>
                        <a:rPr lang="zh-CN" sz="1400" kern="100" dirty="0">
                          <a:solidFill>
                            <a:schemeClr val="dk1"/>
                          </a:solidFill>
                          <a:effectLst/>
                          <a:latin typeface="Franklin Gothic Book"/>
                          <a:ea typeface="+mn-ea"/>
                          <a:cs typeface="+mn-cs"/>
                        </a:rPr>
                        <a:t>（后置）</a:t>
                      </a:r>
                      <a:r>
                        <a:rPr lang="en-US" sz="1400" kern="100" dirty="0">
                          <a:solidFill>
                            <a:schemeClr val="dk1"/>
                          </a:solidFill>
                          <a:effectLst/>
                          <a:latin typeface="Franklin Gothic Book"/>
                          <a:ea typeface="+mn-ea"/>
                          <a:cs typeface="+mn-cs"/>
                        </a:rPr>
                        <a:t>   --</a:t>
                      </a:r>
                      <a:r>
                        <a:rPr lang="zh-CN" sz="1400" kern="100" dirty="0">
                          <a:solidFill>
                            <a:schemeClr val="dk1"/>
                          </a:solidFill>
                          <a:effectLst/>
                          <a:latin typeface="Franklin Gothic Book"/>
                          <a:ea typeface="+mn-ea"/>
                          <a:cs typeface="+mn-cs"/>
                        </a:rPr>
                        <a:t>（后置）</a:t>
                      </a:r>
                      <a:endParaRPr lang="zh-CN" sz="1400" kern="100" dirty="0">
                        <a:solidFill>
                          <a:schemeClr val="dk1"/>
                        </a:solidFill>
                        <a:effectLst/>
                        <a:latin typeface="Franklin Gothic Book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DDC">
                        <a:tint val="20000"/>
                      </a:srgbClr>
                    </a:solidFill>
                  </a:tcPr>
                </a:tc>
              </a:tr>
              <a:tr h="640080"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solidFill>
                            <a:schemeClr val="dk1"/>
                          </a:solidFill>
                          <a:effectLst/>
                          <a:latin typeface="Franklin Gothic Book"/>
                          <a:ea typeface="+mn-ea"/>
                          <a:cs typeface="+mn-cs"/>
                        </a:rPr>
                        <a:t>右</a:t>
                      </a:r>
                      <a:endParaRPr lang="zh-CN" sz="1400" kern="100" dirty="0">
                        <a:solidFill>
                          <a:schemeClr val="dk1"/>
                        </a:solidFill>
                        <a:effectLst/>
                        <a:latin typeface="Franklin Gothic Book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DDC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266700" algn="l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solidFill>
                            <a:schemeClr val="dk1"/>
                          </a:solidFill>
                          <a:effectLst/>
                          <a:latin typeface="Franklin Gothic Book"/>
                          <a:ea typeface="+mn-ea"/>
                          <a:cs typeface="+mn-cs"/>
                        </a:rPr>
                        <a:t>!   ~   -</a:t>
                      </a:r>
                      <a:r>
                        <a:rPr lang="zh-CN" sz="1400" kern="100" dirty="0">
                          <a:solidFill>
                            <a:schemeClr val="dk1"/>
                          </a:solidFill>
                          <a:effectLst/>
                          <a:latin typeface="Franklin Gothic Book"/>
                          <a:ea typeface="+mn-ea"/>
                          <a:cs typeface="+mn-cs"/>
                        </a:rPr>
                        <a:t>（负数）</a:t>
                      </a:r>
                      <a:r>
                        <a:rPr lang="en-US" sz="1400" kern="100" dirty="0">
                          <a:solidFill>
                            <a:schemeClr val="dk1"/>
                          </a:solidFill>
                          <a:effectLst/>
                          <a:latin typeface="Franklin Gothic Book"/>
                          <a:ea typeface="+mn-ea"/>
                          <a:cs typeface="+mn-cs"/>
                        </a:rPr>
                        <a:t>   +</a:t>
                      </a:r>
                      <a:r>
                        <a:rPr lang="zh-CN" sz="1400" kern="100" dirty="0">
                          <a:solidFill>
                            <a:schemeClr val="dk1"/>
                          </a:solidFill>
                          <a:effectLst/>
                          <a:latin typeface="Franklin Gothic Book"/>
                          <a:ea typeface="+mn-ea"/>
                          <a:cs typeface="+mn-cs"/>
                        </a:rPr>
                        <a:t>（正数）</a:t>
                      </a:r>
                      <a:r>
                        <a:rPr lang="en-US" sz="1400" kern="100" dirty="0">
                          <a:solidFill>
                            <a:schemeClr val="dk1"/>
                          </a:solidFill>
                          <a:effectLst/>
                          <a:latin typeface="Franklin Gothic Book"/>
                          <a:ea typeface="+mn-ea"/>
                          <a:cs typeface="+mn-cs"/>
                        </a:rPr>
                        <a:t>   ++</a:t>
                      </a:r>
                      <a:r>
                        <a:rPr lang="zh-CN" sz="1400" kern="100" dirty="0">
                          <a:solidFill>
                            <a:schemeClr val="dk1"/>
                          </a:solidFill>
                          <a:effectLst/>
                          <a:latin typeface="Franklin Gothic Book"/>
                          <a:ea typeface="+mn-ea"/>
                          <a:cs typeface="+mn-cs"/>
                        </a:rPr>
                        <a:t>（前置）</a:t>
                      </a:r>
                      <a:r>
                        <a:rPr lang="en-US" sz="1400" kern="100" dirty="0">
                          <a:solidFill>
                            <a:schemeClr val="dk1"/>
                          </a:solidFill>
                          <a:effectLst/>
                          <a:latin typeface="Franklin Gothic Book"/>
                          <a:ea typeface="+mn-ea"/>
                          <a:cs typeface="+mn-cs"/>
                        </a:rPr>
                        <a:t>   --</a:t>
                      </a:r>
                      <a:r>
                        <a:rPr lang="zh-CN" sz="1400" kern="100" dirty="0">
                          <a:solidFill>
                            <a:schemeClr val="dk1"/>
                          </a:solidFill>
                          <a:effectLst/>
                          <a:latin typeface="Franklin Gothic Book"/>
                          <a:ea typeface="+mn-ea"/>
                          <a:cs typeface="+mn-cs"/>
                        </a:rPr>
                        <a:t>（前置）</a:t>
                      </a:r>
                      <a:r>
                        <a:rPr lang="en-US" sz="1400" kern="100" dirty="0">
                          <a:solidFill>
                            <a:schemeClr val="dk1"/>
                          </a:solidFill>
                          <a:effectLst/>
                          <a:latin typeface="Franklin Gothic Book"/>
                          <a:ea typeface="+mn-ea"/>
                          <a:cs typeface="+mn-cs"/>
                        </a:rPr>
                        <a:t>   </a:t>
                      </a:r>
                      <a:r>
                        <a:rPr lang="en-US" sz="1400" kern="100" dirty="0" err="1">
                          <a:solidFill>
                            <a:schemeClr val="dk1"/>
                          </a:solidFill>
                          <a:effectLst/>
                          <a:latin typeface="Franklin Gothic Book"/>
                          <a:ea typeface="+mn-ea"/>
                          <a:cs typeface="+mn-cs"/>
                        </a:rPr>
                        <a:t>typeof</a:t>
                      </a:r>
                      <a:r>
                        <a:rPr lang="en-US" sz="1400" kern="100" dirty="0">
                          <a:solidFill>
                            <a:schemeClr val="dk1"/>
                          </a:solidFill>
                          <a:effectLst/>
                          <a:latin typeface="Franklin Gothic Book"/>
                          <a:ea typeface="+mn-ea"/>
                          <a:cs typeface="+mn-cs"/>
                        </a:rPr>
                        <a:t>   void   delete</a:t>
                      </a:r>
                      <a:endParaRPr lang="zh-CN" sz="1400" kern="100" dirty="0">
                        <a:solidFill>
                          <a:schemeClr val="dk1"/>
                        </a:solidFill>
                        <a:effectLst/>
                        <a:latin typeface="Franklin Gothic Book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DDC">
                        <a:tint val="40000"/>
                      </a:srgbClr>
                    </a:solidFill>
                  </a:tcPr>
                </a:tc>
              </a:tr>
              <a:tr h="298422"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solidFill>
                            <a:schemeClr val="dk1"/>
                          </a:solidFill>
                          <a:effectLst/>
                          <a:latin typeface="Franklin Gothic Book"/>
                          <a:ea typeface="+mn-ea"/>
                          <a:cs typeface="+mn-cs"/>
                        </a:rPr>
                        <a:t>右</a:t>
                      </a:r>
                      <a:endParaRPr lang="zh-CN" sz="1400" kern="100" dirty="0">
                        <a:solidFill>
                          <a:schemeClr val="dk1"/>
                        </a:solidFill>
                        <a:effectLst/>
                        <a:latin typeface="Franklin Gothic Book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DDC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266700" algn="l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solidFill>
                            <a:schemeClr val="dk1"/>
                          </a:solidFill>
                          <a:effectLst/>
                          <a:latin typeface="Franklin Gothic Book"/>
                          <a:ea typeface="+mn-ea"/>
                          <a:cs typeface="+mn-cs"/>
                        </a:rPr>
                        <a:t>**</a:t>
                      </a:r>
                      <a:endParaRPr lang="zh-CN" sz="1400" kern="100" dirty="0">
                        <a:solidFill>
                          <a:schemeClr val="dk1"/>
                        </a:solidFill>
                        <a:effectLst/>
                        <a:latin typeface="Franklin Gothic Book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DDC">
                        <a:tint val="20000"/>
                      </a:srgbClr>
                    </a:solidFill>
                  </a:tcPr>
                </a:tc>
              </a:tr>
              <a:tr h="298422"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solidFill>
                            <a:schemeClr val="dk1"/>
                          </a:solidFill>
                          <a:effectLst/>
                          <a:latin typeface="Franklin Gothic Book"/>
                          <a:ea typeface="+mn-ea"/>
                          <a:cs typeface="+mn-cs"/>
                        </a:rPr>
                        <a:t>左</a:t>
                      </a:r>
                      <a:endParaRPr lang="zh-CN" sz="1400" kern="100" dirty="0">
                        <a:solidFill>
                          <a:schemeClr val="dk1"/>
                        </a:solidFill>
                        <a:effectLst/>
                        <a:latin typeface="Franklin Gothic Book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DDC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266700" algn="l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solidFill>
                            <a:schemeClr val="dk1"/>
                          </a:solidFill>
                          <a:effectLst/>
                          <a:latin typeface="Franklin Gothic Book"/>
                          <a:ea typeface="+mn-ea"/>
                          <a:cs typeface="+mn-cs"/>
                        </a:rPr>
                        <a:t>*    /   %</a:t>
                      </a:r>
                      <a:endParaRPr lang="zh-CN" sz="1400" kern="100" dirty="0">
                        <a:solidFill>
                          <a:schemeClr val="dk1"/>
                        </a:solidFill>
                        <a:effectLst/>
                        <a:latin typeface="Franklin Gothic Book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DDC">
                        <a:tint val="40000"/>
                      </a:srgbClr>
                    </a:solidFill>
                  </a:tcPr>
                </a:tc>
              </a:tr>
              <a:tr h="298422"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solidFill>
                            <a:schemeClr val="dk1"/>
                          </a:solidFill>
                          <a:effectLst/>
                          <a:latin typeface="Franklin Gothic Book"/>
                          <a:ea typeface="+mn-ea"/>
                          <a:cs typeface="+mn-cs"/>
                        </a:rPr>
                        <a:t>左</a:t>
                      </a:r>
                      <a:endParaRPr lang="zh-CN" sz="1400" kern="100" dirty="0">
                        <a:solidFill>
                          <a:schemeClr val="dk1"/>
                        </a:solidFill>
                        <a:effectLst/>
                        <a:latin typeface="Franklin Gothic Book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DDC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266700" algn="l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solidFill>
                            <a:schemeClr val="dk1"/>
                          </a:solidFill>
                          <a:effectLst/>
                          <a:latin typeface="Franklin Gothic Book"/>
                          <a:ea typeface="+mn-ea"/>
                          <a:cs typeface="+mn-cs"/>
                        </a:rPr>
                        <a:t>+   -</a:t>
                      </a:r>
                      <a:endParaRPr lang="zh-CN" sz="1400" kern="100" dirty="0">
                        <a:solidFill>
                          <a:schemeClr val="dk1"/>
                        </a:solidFill>
                        <a:effectLst/>
                        <a:latin typeface="Franklin Gothic Book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DDC">
                        <a:tint val="20000"/>
                      </a:srgbClr>
                    </a:solidFill>
                  </a:tcPr>
                </a:tc>
              </a:tr>
              <a:tr h="298422"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solidFill>
                            <a:schemeClr val="dk1"/>
                          </a:solidFill>
                          <a:effectLst/>
                          <a:latin typeface="Franklin Gothic Book"/>
                          <a:ea typeface="+mn-ea"/>
                          <a:cs typeface="+mn-cs"/>
                        </a:rPr>
                        <a:t>左</a:t>
                      </a:r>
                      <a:endParaRPr lang="zh-CN" sz="1400" kern="100" dirty="0">
                        <a:solidFill>
                          <a:schemeClr val="dk1"/>
                        </a:solidFill>
                        <a:effectLst/>
                        <a:latin typeface="Franklin Gothic Book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DDC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266700" algn="l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solidFill>
                            <a:schemeClr val="dk1"/>
                          </a:solidFill>
                          <a:effectLst/>
                          <a:latin typeface="Franklin Gothic Book"/>
                          <a:ea typeface="+mn-ea"/>
                          <a:cs typeface="+mn-cs"/>
                        </a:rPr>
                        <a:t>&lt;&lt;    &gt;&gt;    &gt;&gt;&gt;</a:t>
                      </a:r>
                      <a:endParaRPr lang="zh-CN" sz="1400" kern="100" dirty="0">
                        <a:solidFill>
                          <a:schemeClr val="dk1"/>
                        </a:solidFill>
                        <a:effectLst/>
                        <a:latin typeface="Franklin Gothic Book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DDC">
                        <a:tint val="40000"/>
                      </a:srgbClr>
                    </a:solidFill>
                  </a:tcPr>
                </a:tc>
              </a:tr>
              <a:tr h="298422"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solidFill>
                            <a:schemeClr val="dk1"/>
                          </a:solidFill>
                          <a:effectLst/>
                          <a:latin typeface="Franklin Gothic Book"/>
                          <a:ea typeface="+mn-ea"/>
                          <a:cs typeface="+mn-cs"/>
                        </a:rPr>
                        <a:t>左</a:t>
                      </a:r>
                      <a:endParaRPr lang="zh-CN" sz="1400" kern="100" dirty="0">
                        <a:solidFill>
                          <a:schemeClr val="dk1"/>
                        </a:solidFill>
                        <a:effectLst/>
                        <a:latin typeface="Franklin Gothic Book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DDC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266700" algn="l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solidFill>
                            <a:schemeClr val="dk1"/>
                          </a:solidFill>
                          <a:effectLst/>
                          <a:latin typeface="Franklin Gothic Book"/>
                          <a:ea typeface="+mn-ea"/>
                          <a:cs typeface="+mn-cs"/>
                        </a:rPr>
                        <a:t>&lt;   &lt;=   &gt;    &gt;=    in   </a:t>
                      </a:r>
                      <a:r>
                        <a:rPr lang="en-US" sz="1400" kern="100" dirty="0" err="1">
                          <a:solidFill>
                            <a:schemeClr val="dk1"/>
                          </a:solidFill>
                          <a:effectLst/>
                          <a:latin typeface="Franklin Gothic Book"/>
                          <a:ea typeface="+mn-ea"/>
                          <a:cs typeface="+mn-cs"/>
                        </a:rPr>
                        <a:t>instanceof</a:t>
                      </a:r>
                      <a:endParaRPr lang="zh-CN" sz="1400" kern="100" dirty="0">
                        <a:solidFill>
                          <a:schemeClr val="dk1"/>
                        </a:solidFill>
                        <a:effectLst/>
                        <a:latin typeface="Franklin Gothic Book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DDC">
                        <a:tint val="20000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" name="表格 8"/>
          <p:cNvGraphicFramePr>
            <a:graphicFrameLocks noGrp="1"/>
          </p:cNvGraphicFramePr>
          <p:nvPr/>
        </p:nvGraphicFramePr>
        <p:xfrm>
          <a:off x="4714875" y="2406650"/>
          <a:ext cx="4060825" cy="3805236"/>
        </p:xfrm>
        <a:graphic>
          <a:graphicData uri="http://schemas.openxmlformats.org/drawingml/2006/table">
            <a:tbl>
              <a:tblPr firstRow="1" bandRow="1"/>
              <a:tblGrid>
                <a:gridCol w="545894"/>
                <a:gridCol w="3514931"/>
              </a:tblGrid>
              <a:tr h="46958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Franklin Gothic Book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Franklin Gothic Book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Franklin Gothic Book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Franklin Gothic Book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Franklin Gothic Book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Franklin Gothic Book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Franklin Gothic Book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Franklin Gothic Book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Franklin Gothic Book"/>
                        </a:defRPr>
                      </a:lvl9pPr>
                    </a:lstStyle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solidFill>
                            <a:schemeClr val="bg1"/>
                          </a:solidFill>
                          <a:effectLst/>
                        </a:rPr>
                        <a:t>结合方向</a:t>
                      </a:r>
                      <a:endParaRPr lang="zh-CN" sz="1400" b="1" kern="100" dirty="0">
                        <a:solidFill>
                          <a:schemeClr val="bg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68571" marR="68571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DD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Franklin Gothic Book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Franklin Gothic Book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Franklin Gothic Book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Franklin Gothic Book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Franklin Gothic Book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Franklin Gothic Book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Franklin Gothic Book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Franklin Gothic Book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Franklin Gothic Book"/>
                        </a:defRPr>
                      </a:lvl9pPr>
                    </a:lstStyle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solidFill>
                            <a:schemeClr val="bg1"/>
                          </a:solidFill>
                          <a:effectLst/>
                        </a:rPr>
                        <a:t>运算符</a:t>
                      </a:r>
                      <a:endParaRPr lang="zh-CN" sz="1400" b="1" kern="100" dirty="0">
                        <a:solidFill>
                          <a:schemeClr val="bg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68571" marR="68571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DDC"/>
                    </a:solidFill>
                  </a:tcPr>
                </a:tc>
              </a:tr>
              <a:tr h="301433"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solidFill>
                            <a:schemeClr val="dk1"/>
                          </a:solidFill>
                          <a:effectLst/>
                          <a:latin typeface="Franklin Gothic Book"/>
                          <a:ea typeface="+mn-ea"/>
                          <a:cs typeface="+mn-cs"/>
                        </a:rPr>
                        <a:t>左</a:t>
                      </a:r>
                      <a:endParaRPr lang="zh-CN" sz="1400" kern="100" dirty="0">
                        <a:solidFill>
                          <a:schemeClr val="dk1"/>
                        </a:solidFill>
                        <a:effectLst/>
                        <a:latin typeface="Franklin Gothic Book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DDC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266700" algn="l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solidFill>
                            <a:schemeClr val="dk1"/>
                          </a:solidFill>
                          <a:effectLst/>
                          <a:latin typeface="Franklin Gothic Book"/>
                          <a:ea typeface="+mn-ea"/>
                          <a:cs typeface="+mn-cs"/>
                        </a:rPr>
                        <a:t>==   !=    ===    !==</a:t>
                      </a:r>
                      <a:endParaRPr lang="zh-CN" sz="1400" kern="100" dirty="0">
                        <a:solidFill>
                          <a:schemeClr val="dk1"/>
                        </a:solidFill>
                        <a:effectLst/>
                        <a:latin typeface="Franklin Gothic Book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DDC">
                        <a:tint val="40000"/>
                      </a:srgbClr>
                    </a:solidFill>
                  </a:tcPr>
                </a:tc>
              </a:tr>
              <a:tr h="301433"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solidFill>
                            <a:schemeClr val="dk1"/>
                          </a:solidFill>
                          <a:effectLst/>
                          <a:latin typeface="Franklin Gothic Book"/>
                          <a:ea typeface="+mn-ea"/>
                          <a:cs typeface="+mn-cs"/>
                        </a:rPr>
                        <a:t>左</a:t>
                      </a:r>
                      <a:endParaRPr lang="zh-CN" sz="1400" kern="100" dirty="0">
                        <a:solidFill>
                          <a:schemeClr val="dk1"/>
                        </a:solidFill>
                        <a:effectLst/>
                        <a:latin typeface="Franklin Gothic Book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DDC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266700" algn="l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solidFill>
                            <a:schemeClr val="dk1"/>
                          </a:solidFill>
                          <a:effectLst/>
                          <a:latin typeface="Franklin Gothic Book"/>
                          <a:ea typeface="+mn-ea"/>
                          <a:cs typeface="+mn-cs"/>
                        </a:rPr>
                        <a:t>&amp;</a:t>
                      </a:r>
                      <a:endParaRPr lang="zh-CN" sz="1400" kern="100" dirty="0">
                        <a:solidFill>
                          <a:schemeClr val="dk1"/>
                        </a:solidFill>
                        <a:effectLst/>
                        <a:latin typeface="Franklin Gothic Book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DDC">
                        <a:tint val="20000"/>
                      </a:srgbClr>
                    </a:solidFill>
                  </a:tcPr>
                </a:tc>
              </a:tr>
              <a:tr h="301433"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solidFill>
                            <a:schemeClr val="dk1"/>
                          </a:solidFill>
                          <a:effectLst/>
                          <a:latin typeface="Franklin Gothic Book"/>
                          <a:ea typeface="+mn-ea"/>
                          <a:cs typeface="+mn-cs"/>
                        </a:rPr>
                        <a:t>左</a:t>
                      </a:r>
                      <a:endParaRPr lang="zh-CN" sz="1400" kern="100" dirty="0">
                        <a:solidFill>
                          <a:schemeClr val="dk1"/>
                        </a:solidFill>
                        <a:effectLst/>
                        <a:latin typeface="Franklin Gothic Book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DDC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266700" algn="l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solidFill>
                            <a:schemeClr val="dk1"/>
                          </a:solidFill>
                          <a:effectLst/>
                          <a:latin typeface="Franklin Gothic Book"/>
                          <a:ea typeface="+mn-ea"/>
                          <a:cs typeface="+mn-cs"/>
                        </a:rPr>
                        <a:t>^</a:t>
                      </a:r>
                      <a:endParaRPr lang="zh-CN" sz="1400" kern="100" dirty="0">
                        <a:solidFill>
                          <a:schemeClr val="dk1"/>
                        </a:solidFill>
                        <a:effectLst/>
                        <a:latin typeface="Franklin Gothic Book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DDC">
                        <a:tint val="40000"/>
                      </a:srgbClr>
                    </a:solidFill>
                  </a:tcPr>
                </a:tc>
              </a:tr>
              <a:tr h="301433"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solidFill>
                            <a:schemeClr val="dk1"/>
                          </a:solidFill>
                          <a:effectLst/>
                          <a:latin typeface="Franklin Gothic Book"/>
                          <a:ea typeface="+mn-ea"/>
                          <a:cs typeface="+mn-cs"/>
                        </a:rPr>
                        <a:t>左</a:t>
                      </a:r>
                      <a:endParaRPr lang="zh-CN" sz="1400" kern="100" dirty="0">
                        <a:solidFill>
                          <a:schemeClr val="dk1"/>
                        </a:solidFill>
                        <a:effectLst/>
                        <a:latin typeface="Franklin Gothic Book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DDC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266700" algn="l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solidFill>
                            <a:schemeClr val="dk1"/>
                          </a:solidFill>
                          <a:effectLst/>
                          <a:latin typeface="Franklin Gothic Book"/>
                          <a:ea typeface="+mn-ea"/>
                          <a:cs typeface="+mn-cs"/>
                        </a:rPr>
                        <a:t>|</a:t>
                      </a:r>
                      <a:endParaRPr lang="zh-CN" sz="1400" kern="100" dirty="0">
                        <a:solidFill>
                          <a:schemeClr val="dk1"/>
                        </a:solidFill>
                        <a:effectLst/>
                        <a:latin typeface="Franklin Gothic Book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DDC">
                        <a:tint val="20000"/>
                      </a:srgbClr>
                    </a:solidFill>
                  </a:tcPr>
                </a:tc>
              </a:tr>
              <a:tr h="299712"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solidFill>
                            <a:schemeClr val="dk1"/>
                          </a:solidFill>
                          <a:effectLst/>
                          <a:latin typeface="Franklin Gothic Book"/>
                          <a:ea typeface="+mn-ea"/>
                          <a:cs typeface="+mn-cs"/>
                        </a:rPr>
                        <a:t>左</a:t>
                      </a:r>
                      <a:endParaRPr lang="zh-CN" sz="1400" kern="100" dirty="0">
                        <a:solidFill>
                          <a:schemeClr val="dk1"/>
                        </a:solidFill>
                        <a:effectLst/>
                        <a:latin typeface="Franklin Gothic Book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DDC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266700" algn="l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solidFill>
                            <a:schemeClr val="dk1"/>
                          </a:solidFill>
                          <a:effectLst/>
                          <a:latin typeface="Franklin Gothic Book"/>
                          <a:ea typeface="+mn-ea"/>
                          <a:cs typeface="+mn-cs"/>
                        </a:rPr>
                        <a:t>&amp;&amp;</a:t>
                      </a:r>
                      <a:endParaRPr lang="zh-CN" sz="1400" kern="100" dirty="0">
                        <a:solidFill>
                          <a:schemeClr val="dk1"/>
                        </a:solidFill>
                        <a:effectLst/>
                        <a:latin typeface="Franklin Gothic Book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DDC">
                        <a:tint val="40000"/>
                      </a:srgbClr>
                    </a:solidFill>
                  </a:tcPr>
                </a:tc>
              </a:tr>
              <a:tr h="294672"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solidFill>
                            <a:schemeClr val="dk1"/>
                          </a:solidFill>
                          <a:effectLst/>
                          <a:latin typeface="Franklin Gothic Book"/>
                          <a:ea typeface="+mn-ea"/>
                          <a:cs typeface="+mn-cs"/>
                        </a:rPr>
                        <a:t>左</a:t>
                      </a:r>
                      <a:endParaRPr lang="zh-CN" sz="1400" kern="100" dirty="0">
                        <a:solidFill>
                          <a:schemeClr val="dk1"/>
                        </a:solidFill>
                        <a:effectLst/>
                        <a:latin typeface="Franklin Gothic Book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DDC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266700" algn="l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solidFill>
                            <a:schemeClr val="dk1"/>
                          </a:solidFill>
                          <a:effectLst/>
                          <a:latin typeface="Franklin Gothic Book"/>
                          <a:ea typeface="+mn-ea"/>
                          <a:cs typeface="+mn-cs"/>
                        </a:rPr>
                        <a:t>||</a:t>
                      </a:r>
                      <a:endParaRPr lang="zh-CN" sz="1400" kern="100" dirty="0">
                        <a:solidFill>
                          <a:schemeClr val="dk1"/>
                        </a:solidFill>
                        <a:effectLst/>
                        <a:latin typeface="Franklin Gothic Book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DDC">
                        <a:tint val="20000"/>
                      </a:srgbClr>
                    </a:solidFill>
                  </a:tcPr>
                </a:tc>
              </a:tr>
              <a:tr h="301433"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solidFill>
                            <a:schemeClr val="dk1"/>
                          </a:solidFill>
                          <a:effectLst/>
                          <a:latin typeface="Franklin Gothic Book"/>
                          <a:ea typeface="+mn-ea"/>
                          <a:cs typeface="+mn-cs"/>
                        </a:rPr>
                        <a:t>右</a:t>
                      </a:r>
                      <a:endParaRPr lang="zh-CN" sz="1400" kern="100" dirty="0">
                        <a:solidFill>
                          <a:schemeClr val="dk1"/>
                        </a:solidFill>
                        <a:effectLst/>
                        <a:latin typeface="Franklin Gothic Book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DDC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266700" algn="l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solidFill>
                            <a:schemeClr val="dk1"/>
                          </a:solidFill>
                          <a:effectLst/>
                          <a:latin typeface="Franklin Gothic Book"/>
                          <a:ea typeface="+mn-ea"/>
                          <a:cs typeface="+mn-cs"/>
                        </a:rPr>
                        <a:t>?:</a:t>
                      </a:r>
                      <a:endParaRPr lang="zh-CN" sz="1400" kern="100" dirty="0">
                        <a:solidFill>
                          <a:schemeClr val="dk1"/>
                        </a:solidFill>
                        <a:effectLst/>
                        <a:latin typeface="Franklin Gothic Book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DDC">
                        <a:tint val="40000"/>
                      </a:srgbClr>
                    </a:solidFill>
                  </a:tcPr>
                </a:tc>
              </a:tr>
              <a:tr h="631237"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solidFill>
                            <a:schemeClr val="dk1"/>
                          </a:solidFill>
                          <a:effectLst/>
                          <a:latin typeface="Franklin Gothic Book"/>
                          <a:ea typeface="+mn-ea"/>
                          <a:cs typeface="+mn-cs"/>
                        </a:rPr>
                        <a:t>右</a:t>
                      </a:r>
                      <a:endParaRPr lang="zh-CN" sz="1400" kern="100" dirty="0">
                        <a:solidFill>
                          <a:schemeClr val="dk1"/>
                        </a:solidFill>
                        <a:effectLst/>
                        <a:latin typeface="Franklin Gothic Book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DDC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266700" algn="l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solidFill>
                            <a:schemeClr val="dk1"/>
                          </a:solidFill>
                          <a:effectLst/>
                          <a:latin typeface="Franklin Gothic Book"/>
                          <a:ea typeface="+mn-ea"/>
                          <a:cs typeface="+mn-cs"/>
                        </a:rPr>
                        <a:t>=   +=   =   *=   /=   %=    &lt;&lt;=   &gt;&gt;=    &gt;&gt;&gt;=    &amp;=    ^=   |=</a:t>
                      </a:r>
                      <a:endParaRPr lang="zh-CN" sz="1400" kern="100" dirty="0">
                        <a:solidFill>
                          <a:schemeClr val="dk1"/>
                        </a:solidFill>
                        <a:effectLst/>
                        <a:latin typeface="Franklin Gothic Book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DDC">
                        <a:tint val="20000"/>
                      </a:srgbClr>
                    </a:solidFill>
                  </a:tcPr>
                </a:tc>
              </a:tr>
              <a:tr h="301433"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solidFill>
                            <a:schemeClr val="dk1"/>
                          </a:solidFill>
                          <a:effectLst/>
                          <a:latin typeface="Franklin Gothic Book"/>
                          <a:ea typeface="+mn-ea"/>
                          <a:cs typeface="+mn-cs"/>
                        </a:rPr>
                        <a:t>左</a:t>
                      </a:r>
                      <a:endParaRPr lang="zh-CN" sz="1400" kern="100" dirty="0">
                        <a:solidFill>
                          <a:schemeClr val="dk1"/>
                        </a:solidFill>
                        <a:effectLst/>
                        <a:latin typeface="Franklin Gothic Book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DDC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266700" algn="l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solidFill>
                            <a:schemeClr val="dk1"/>
                          </a:solidFill>
                          <a:effectLst/>
                          <a:latin typeface="Franklin Gothic Book"/>
                          <a:ea typeface="+mn-ea"/>
                          <a:cs typeface="+mn-cs"/>
                        </a:rPr>
                        <a:t>,</a:t>
                      </a:r>
                      <a:endParaRPr lang="zh-CN" sz="1400" kern="100" dirty="0">
                        <a:solidFill>
                          <a:schemeClr val="dk1"/>
                        </a:solidFill>
                        <a:effectLst/>
                        <a:latin typeface="Franklin Gothic Book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DDC">
                        <a:tint val="40000"/>
                      </a:srgbClr>
                    </a:solidFill>
                  </a:tcPr>
                </a:tc>
              </a:tr>
              <a:tr h="301433">
                <a:tc>
                  <a:txBody>
                    <a:bodyPr/>
                    <a:lstStyle/>
                    <a:p>
                      <a:pPr marL="0" indent="266700" algn="l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solidFill>
                            <a:schemeClr val="dk1"/>
                          </a:solidFill>
                          <a:effectLst/>
                          <a:latin typeface="Franklin Gothic Book"/>
                          <a:ea typeface="+mn-ea"/>
                          <a:cs typeface="+mn-cs"/>
                        </a:rPr>
                        <a:t> </a:t>
                      </a:r>
                      <a:endParaRPr lang="zh-CN" sz="1400" kern="100" dirty="0">
                        <a:solidFill>
                          <a:schemeClr val="dk1"/>
                        </a:solidFill>
                        <a:effectLst/>
                        <a:latin typeface="Franklin Gothic Book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DDC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266700" algn="l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solidFill>
                            <a:schemeClr val="dk1"/>
                          </a:solidFill>
                          <a:effectLst/>
                          <a:latin typeface="Franklin Gothic Book"/>
                          <a:ea typeface="+mn-ea"/>
                          <a:cs typeface="+mn-cs"/>
                        </a:rPr>
                        <a:t> </a:t>
                      </a:r>
                      <a:endParaRPr lang="zh-CN" sz="1400" kern="100" dirty="0">
                        <a:solidFill>
                          <a:schemeClr val="dk1"/>
                        </a:solidFill>
                        <a:effectLst/>
                        <a:latin typeface="Franklin Gothic Book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DDC">
                        <a:tint val="20000"/>
                      </a:srgb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标题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 anchorCtr="0">
            <a:noAutofit/>
          </a:bodyPr>
          <a:lstStyle/>
          <a:p>
            <a:r>
              <a:rPr lang="en-US" altLang="zh-CN" b="1" dirty="0" smtClean="0"/>
              <a:t>4. </a:t>
            </a:r>
            <a:r>
              <a:rPr lang="zh-CN" altLang="en-US" b="1" dirty="0" smtClean="0"/>
              <a:t>语句</a:t>
            </a:r>
            <a:endParaRPr lang="zh-CN" altLang="en-US" b="1" dirty="0"/>
          </a:p>
        </p:txBody>
      </p:sp>
      <p:sp>
        <p:nvSpPr>
          <p:cNvPr id="87043" name="Rectangle 2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28575">
            <a:noFill/>
          </a:ln>
        </p:spPr>
        <p:txBody>
          <a:bodyPr wrap="none" anchor="ctr" anchorCtr="0">
            <a:spAutoFit/>
          </a:bodyPr>
          <a:lstStyle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61950" y="1273175"/>
            <a:ext cx="8402638" cy="1422954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/>
              <a:t>        </a:t>
            </a:r>
            <a:r>
              <a:rPr lang="zh-CN" altLang="en-US" sz="2000" dirty="0" smtClean="0">
                <a:latin typeface="+mn-ea"/>
                <a:ea typeface="+mn-ea"/>
              </a:rPr>
              <a:t>前面讲述了</a:t>
            </a:r>
            <a:r>
              <a:rPr lang="en-US" altLang="en-US" sz="2000" dirty="0" smtClean="0">
                <a:latin typeface="+mn-ea"/>
                <a:ea typeface="+mn-ea"/>
              </a:rPr>
              <a:t> JavaScript </a:t>
            </a:r>
            <a:r>
              <a:rPr lang="zh-CN" altLang="en-US" sz="2000" dirty="0" smtClean="0">
                <a:latin typeface="+mn-ea"/>
                <a:ea typeface="+mn-ea"/>
              </a:rPr>
              <a:t>脚本语言数据结构方面的基础知识，包括基本数据类型、运算符、运算符优先级等，本节将重点介绍</a:t>
            </a:r>
            <a:r>
              <a:rPr lang="en-US" altLang="en-US" sz="2000" dirty="0" smtClean="0">
                <a:latin typeface="+mn-ea"/>
                <a:ea typeface="+mn-ea"/>
              </a:rPr>
              <a:t> JavaScript </a:t>
            </a:r>
            <a:r>
              <a:rPr lang="zh-CN" altLang="en-US" sz="2000" dirty="0" smtClean="0">
                <a:latin typeface="+mn-ea"/>
                <a:ea typeface="+mn-ea"/>
              </a:rPr>
              <a:t>脚本的核心语句。</a:t>
            </a:r>
            <a:endParaRPr lang="zh-CN" altLang="en-US" sz="2000" dirty="0">
              <a:latin typeface="+mn-ea"/>
              <a:ea typeface="+mn-ea"/>
            </a:endParaRPr>
          </a:p>
        </p:txBody>
      </p:sp>
      <p:sp>
        <p:nvSpPr>
          <p:cNvPr id="128001" name="Rectangle 1"/>
          <p:cNvSpPr>
            <a:spLocks noChangeArrowheads="1"/>
          </p:cNvSpPr>
          <p:nvPr/>
        </p:nvSpPr>
        <p:spPr bwMode="auto">
          <a:xfrm>
            <a:off x="549004" y="2947619"/>
            <a:ext cx="8215583" cy="1938992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R="0" lvl="0">
              <a:lnSpc>
                <a:spcPct val="150000"/>
              </a:lnSpc>
              <a:buClrTx/>
              <a:buSzTx/>
            </a:pPr>
            <a:r>
              <a:rPr lang="zh-CN" altLang="en-US" sz="2000" dirty="0" smtClean="0">
                <a:latin typeface="+mn-ea"/>
                <a:ea typeface="+mn-ea"/>
              </a:rPr>
              <a:t>      在 </a:t>
            </a:r>
            <a:r>
              <a:rPr lang="en-US" altLang="zh-CN" sz="2000" dirty="0" smtClean="0">
                <a:latin typeface="+mn-ea"/>
                <a:ea typeface="+mn-ea"/>
              </a:rPr>
              <a:t>JavaScript </a:t>
            </a:r>
            <a:r>
              <a:rPr lang="zh-CN" altLang="en-US" sz="2000" dirty="0" smtClean="0">
                <a:latin typeface="+mn-ea"/>
                <a:ea typeface="+mn-ea"/>
              </a:rPr>
              <a:t>脚本语言中，语句的基本格式为：</a:t>
            </a:r>
            <a:endParaRPr lang="zh-CN" altLang="en-US" sz="2000" dirty="0" smtClean="0">
              <a:latin typeface="+mn-ea"/>
              <a:ea typeface="+mn-ea"/>
            </a:endParaRPr>
          </a:p>
          <a:p>
            <a:pPr marR="0" lvl="0">
              <a:lnSpc>
                <a:spcPct val="150000"/>
              </a:lnSpc>
              <a:buClrTx/>
              <a:buSzTx/>
            </a:pPr>
            <a:r>
              <a:rPr lang="en-US" altLang="zh-CN" sz="2000" dirty="0" smtClean="0">
                <a:latin typeface="+mn-ea"/>
                <a:ea typeface="+mn-ea"/>
              </a:rPr>
              <a:t>            </a:t>
            </a:r>
            <a:r>
              <a:rPr lang="en-US" altLang="zh-CN" i="1" kern="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&lt;statement&gt;; </a:t>
            </a:r>
            <a:endParaRPr lang="en-US" altLang="zh-CN" i="1" kern="0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R="0" lvl="0">
              <a:lnSpc>
                <a:spcPct val="150000"/>
              </a:lnSpc>
              <a:buClrTx/>
              <a:buSzTx/>
            </a:pPr>
            <a:r>
              <a:rPr lang="zh-CN" altLang="en-US" sz="2000" dirty="0" smtClean="0">
                <a:latin typeface="+mn-ea"/>
                <a:ea typeface="+mn-ea"/>
              </a:rPr>
              <a:t>      分号为语句结束标志符，为养成良好的编程习惯，在编程中应使用分号</a:t>
            </a:r>
            <a:r>
              <a:rPr lang="zh-CN" altLang="en-US" dirty="0" smtClean="0"/>
              <a:t>。 </a:t>
            </a:r>
            <a:endParaRPr lang="zh-CN" altLang="en-US" dirty="0" smtClean="0"/>
          </a:p>
        </p:txBody>
      </p:sp>
      <p:sp>
        <p:nvSpPr>
          <p:cNvPr id="6" name="矩形 5"/>
          <p:cNvSpPr/>
          <p:nvPr/>
        </p:nvSpPr>
        <p:spPr>
          <a:xfrm>
            <a:off x="549005" y="5082639"/>
            <a:ext cx="821558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 smtClean="0">
                <a:latin typeface="+mn-ea"/>
                <a:ea typeface="+mn-ea"/>
              </a:rPr>
              <a:t>       基本处理流程就是对数据结构的处理流程，在</a:t>
            </a:r>
            <a:r>
              <a:rPr lang="en-US" altLang="en-US" sz="2000" dirty="0" smtClean="0">
                <a:latin typeface="+mn-ea"/>
                <a:ea typeface="+mn-ea"/>
              </a:rPr>
              <a:t> JavaScript </a:t>
            </a:r>
            <a:r>
              <a:rPr lang="zh-CN" altLang="en-US" sz="2000" dirty="0" smtClean="0">
                <a:latin typeface="+mn-ea"/>
                <a:ea typeface="+mn-ea"/>
              </a:rPr>
              <a:t>里，基本的处理流程包含三种结构，即顺序结构、选择结构和循环结构。</a:t>
            </a:r>
            <a:endParaRPr lang="zh-CN" altLang="en-US" sz="2000" dirty="0" smtClean="0">
              <a:latin typeface="+mn-ea"/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8704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8704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042" grpId="0"/>
      <p:bldP spid="5" grpId="0" build="p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标题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 anchorCtr="0">
            <a:noAutofit/>
          </a:bodyPr>
          <a:lstStyle/>
          <a:p>
            <a:r>
              <a:rPr lang="en-US" altLang="zh-CN" b="1" dirty="0" smtClean="0"/>
              <a:t>4. </a:t>
            </a:r>
            <a:r>
              <a:rPr lang="zh-CN" altLang="en-US" b="1" dirty="0" smtClean="0"/>
              <a:t>语句</a:t>
            </a:r>
            <a:endParaRPr lang="zh-CN" altLang="en-US" b="1" dirty="0"/>
          </a:p>
        </p:txBody>
      </p:sp>
      <p:sp>
        <p:nvSpPr>
          <p:cNvPr id="87043" name="Rectangle 2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28575">
            <a:noFill/>
          </a:ln>
        </p:spPr>
        <p:txBody>
          <a:bodyPr wrap="none" anchor="ctr" anchorCtr="0">
            <a:spAutoFit/>
          </a:bodyPr>
          <a:lstStyle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61950" y="1273175"/>
            <a:ext cx="8402638" cy="1422954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/>
              <a:t>        </a:t>
            </a:r>
            <a:r>
              <a:rPr lang="zh-CN" altLang="en-US" sz="2000" dirty="0" smtClean="0">
                <a:latin typeface="+mn-ea"/>
                <a:ea typeface="+mn-ea"/>
              </a:rPr>
              <a:t>前面讲述了</a:t>
            </a:r>
            <a:r>
              <a:rPr lang="en-US" altLang="en-US" sz="2000" dirty="0" smtClean="0">
                <a:latin typeface="+mn-ea"/>
                <a:ea typeface="+mn-ea"/>
              </a:rPr>
              <a:t> JavaScript </a:t>
            </a:r>
            <a:r>
              <a:rPr lang="zh-CN" altLang="en-US" sz="2000" dirty="0" smtClean="0">
                <a:latin typeface="+mn-ea"/>
                <a:ea typeface="+mn-ea"/>
              </a:rPr>
              <a:t>脚本语言数据结构方面的基础知识，包括基本数据类型、运算符、运算符优先级等，本节将重点介绍</a:t>
            </a:r>
            <a:r>
              <a:rPr lang="en-US" altLang="en-US" sz="2000" dirty="0" smtClean="0">
                <a:latin typeface="+mn-ea"/>
                <a:ea typeface="+mn-ea"/>
              </a:rPr>
              <a:t> JavaScript </a:t>
            </a:r>
            <a:r>
              <a:rPr lang="zh-CN" altLang="en-US" sz="2000" dirty="0" smtClean="0">
                <a:latin typeface="+mn-ea"/>
                <a:ea typeface="+mn-ea"/>
              </a:rPr>
              <a:t>脚本的核心语句。</a:t>
            </a:r>
            <a:endParaRPr lang="zh-CN" altLang="en-US" sz="2000" dirty="0">
              <a:latin typeface="+mn-ea"/>
              <a:ea typeface="+mn-ea"/>
            </a:endParaRPr>
          </a:p>
        </p:txBody>
      </p:sp>
      <p:sp>
        <p:nvSpPr>
          <p:cNvPr id="128001" name="Rectangle 1"/>
          <p:cNvSpPr>
            <a:spLocks noChangeArrowheads="1"/>
          </p:cNvSpPr>
          <p:nvPr/>
        </p:nvSpPr>
        <p:spPr bwMode="auto">
          <a:xfrm>
            <a:off x="549004" y="2947619"/>
            <a:ext cx="8215583" cy="1938992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R="0" lvl="0">
              <a:lnSpc>
                <a:spcPct val="150000"/>
              </a:lnSpc>
              <a:buClrTx/>
              <a:buSzTx/>
            </a:pPr>
            <a:r>
              <a:rPr lang="zh-CN" altLang="en-US" sz="2000" dirty="0" smtClean="0">
                <a:latin typeface="+mn-ea"/>
                <a:ea typeface="+mn-ea"/>
              </a:rPr>
              <a:t>      在 </a:t>
            </a:r>
            <a:r>
              <a:rPr lang="en-US" altLang="zh-CN" sz="2000" dirty="0" smtClean="0">
                <a:latin typeface="+mn-ea"/>
                <a:ea typeface="+mn-ea"/>
              </a:rPr>
              <a:t>JavaScript </a:t>
            </a:r>
            <a:r>
              <a:rPr lang="zh-CN" altLang="en-US" sz="2000" dirty="0" smtClean="0">
                <a:latin typeface="+mn-ea"/>
                <a:ea typeface="+mn-ea"/>
              </a:rPr>
              <a:t>脚本语言中，语句的基本格式为：</a:t>
            </a:r>
            <a:endParaRPr lang="zh-CN" altLang="en-US" sz="2000" dirty="0" smtClean="0">
              <a:latin typeface="+mn-ea"/>
              <a:ea typeface="+mn-ea"/>
            </a:endParaRPr>
          </a:p>
          <a:p>
            <a:pPr marR="0" lvl="0">
              <a:lnSpc>
                <a:spcPct val="150000"/>
              </a:lnSpc>
              <a:buClrTx/>
              <a:buSzTx/>
            </a:pPr>
            <a:r>
              <a:rPr lang="en-US" altLang="zh-CN" sz="2000" dirty="0" smtClean="0">
                <a:latin typeface="+mn-ea"/>
                <a:ea typeface="+mn-ea"/>
              </a:rPr>
              <a:t>            </a:t>
            </a:r>
            <a:r>
              <a:rPr lang="en-US" altLang="zh-CN" i="1" kern="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&lt;statement&gt;; </a:t>
            </a:r>
            <a:endParaRPr lang="en-US" altLang="zh-CN" i="1" kern="0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R="0" lvl="0">
              <a:lnSpc>
                <a:spcPct val="150000"/>
              </a:lnSpc>
              <a:buClrTx/>
              <a:buSzTx/>
            </a:pPr>
            <a:r>
              <a:rPr lang="zh-CN" altLang="en-US" sz="2000" dirty="0" smtClean="0">
                <a:latin typeface="+mn-ea"/>
                <a:ea typeface="+mn-ea"/>
              </a:rPr>
              <a:t>      分号为语句结束标志符，为养成良好的编程习惯，在编程中应使用分号</a:t>
            </a:r>
            <a:r>
              <a:rPr lang="zh-CN" altLang="en-US" dirty="0" smtClean="0"/>
              <a:t>。 </a:t>
            </a:r>
            <a:endParaRPr lang="zh-CN" altLang="en-US" dirty="0" smtClean="0"/>
          </a:p>
        </p:txBody>
      </p:sp>
      <p:sp>
        <p:nvSpPr>
          <p:cNvPr id="6" name="矩形 5"/>
          <p:cNvSpPr/>
          <p:nvPr/>
        </p:nvSpPr>
        <p:spPr>
          <a:xfrm>
            <a:off x="549005" y="5082639"/>
            <a:ext cx="821558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 smtClean="0">
                <a:latin typeface="+mn-ea"/>
                <a:ea typeface="+mn-ea"/>
              </a:rPr>
              <a:t>       基本处理流程就是对数据结构的处理流程，在</a:t>
            </a:r>
            <a:r>
              <a:rPr lang="en-US" altLang="en-US" sz="2000" dirty="0" smtClean="0">
                <a:latin typeface="+mn-ea"/>
                <a:ea typeface="+mn-ea"/>
              </a:rPr>
              <a:t> JavaScript </a:t>
            </a:r>
            <a:r>
              <a:rPr lang="zh-CN" altLang="en-US" sz="2000" dirty="0" smtClean="0">
                <a:latin typeface="+mn-ea"/>
                <a:ea typeface="+mn-ea"/>
              </a:rPr>
              <a:t>里，基本的处理流程包含三种结构，即顺序结构、选择结构和循环结构。</a:t>
            </a:r>
            <a:endParaRPr lang="zh-CN" altLang="en-US" sz="2000" dirty="0" smtClean="0">
              <a:latin typeface="+mn-ea"/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8704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8704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042" grpId="0"/>
      <p:bldP spid="5" grpId="0" build="p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标题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 anchorCtr="0">
            <a:noAutofit/>
          </a:bodyPr>
          <a:lstStyle/>
          <a:p>
            <a:r>
              <a:rPr lang="en-US" altLang="zh-CN" b="1" dirty="0" smtClean="0"/>
              <a:t>4. </a:t>
            </a:r>
            <a:r>
              <a:rPr lang="zh-CN" altLang="en-US" b="1" dirty="0" smtClean="0"/>
              <a:t>语句</a:t>
            </a:r>
            <a:endParaRPr lang="zh-CN" altLang="en-US" b="1" dirty="0"/>
          </a:p>
        </p:txBody>
      </p:sp>
      <p:sp>
        <p:nvSpPr>
          <p:cNvPr id="88067" name="Rectangle 2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28575">
            <a:noFill/>
          </a:ln>
        </p:spPr>
        <p:txBody>
          <a:bodyPr wrap="none" anchor="ctr" anchorCtr="0">
            <a:spAutoFit/>
          </a:bodyPr>
          <a:lstStyle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8" name="矩形 38"/>
          <p:cNvSpPr>
            <a:spLocks noChangeArrowheads="1"/>
          </p:cNvSpPr>
          <p:nvPr/>
        </p:nvSpPr>
        <p:spPr bwMode="auto">
          <a:xfrm>
            <a:off x="250825" y="1273175"/>
            <a:ext cx="84296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457200" marR="0" lvl="0" indent="-4572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defRPr/>
            </a:pPr>
            <a:r>
              <a:rPr kumimoji="0" lang="en-US" altLang="zh-CN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1)</a:t>
            </a:r>
            <a:r>
              <a:rPr kumimoji="0" lang="en-US" altLang="zh-CN" sz="2000" b="1" i="0" u="none" strike="noStrike" kern="1200" cap="none" spc="0" normalizeH="0" noProof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zh-CN" altLang="en-US" sz="2000" b="1" i="0" u="none" strike="noStrike" kern="1200" cap="none" spc="0" normalizeH="0" noProof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顺序结构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aphicFrame>
        <p:nvGraphicFramePr>
          <p:cNvPr id="215042" name="Object 2"/>
          <p:cNvGraphicFramePr/>
          <p:nvPr/>
        </p:nvGraphicFramePr>
        <p:xfrm>
          <a:off x="3512422" y="2909455"/>
          <a:ext cx="2011363" cy="2989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9" name="Visio" r:id="rId1" imgW="2635250" imgH="3903345" progId="Visio.Drawing.11">
                  <p:embed/>
                </p:oleObj>
              </mc:Choice>
              <mc:Fallback>
                <p:oleObj name="Visio" r:id="rId1" imgW="2635250" imgH="3903345" progId="Visio.Drawing.11">
                  <p:embed/>
                  <p:pic>
                    <p:nvPicPr>
                      <p:cNvPr id="0" name="图片 2048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512422" y="2909455"/>
                        <a:ext cx="2011363" cy="298926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矩形 6"/>
          <p:cNvSpPr/>
          <p:nvPr/>
        </p:nvSpPr>
        <p:spPr>
          <a:xfrm>
            <a:off x="361950" y="1664630"/>
            <a:ext cx="8402638" cy="101566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 smtClean="0">
                <a:latin typeface="+mn-ea"/>
                <a:ea typeface="+mn-ea"/>
              </a:rPr>
              <a:t>       顺序结构即按照语句出现的先后顺序依次执行，为</a:t>
            </a:r>
            <a:r>
              <a:rPr lang="en-US" sz="2000" dirty="0" smtClean="0">
                <a:latin typeface="+mn-ea"/>
                <a:ea typeface="+mn-ea"/>
              </a:rPr>
              <a:t> JavaScript </a:t>
            </a:r>
            <a:r>
              <a:rPr lang="zh-CN" altLang="en-US" sz="2000" dirty="0" smtClean="0">
                <a:latin typeface="+mn-ea"/>
                <a:ea typeface="+mn-ea"/>
              </a:rPr>
              <a:t>脚本程序中最基本的结构。</a:t>
            </a:r>
            <a:endParaRPr lang="zh-CN" altLang="en-US" sz="2000" dirty="0">
              <a:latin typeface="+mn-ea"/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150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150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7" grpId="0" build="p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标题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 anchorCtr="0">
            <a:noAutofit/>
          </a:bodyPr>
          <a:lstStyle/>
          <a:p>
            <a:r>
              <a:rPr lang="en-US" altLang="zh-CN" b="1" dirty="0" smtClean="0"/>
              <a:t>4. </a:t>
            </a:r>
            <a:r>
              <a:rPr lang="zh-CN" altLang="en-US" b="1" dirty="0" smtClean="0"/>
              <a:t>语句</a:t>
            </a:r>
            <a:endParaRPr lang="zh-CN" altLang="en-US" b="1" dirty="0"/>
          </a:p>
        </p:txBody>
      </p:sp>
      <p:sp>
        <p:nvSpPr>
          <p:cNvPr id="88067" name="Rectangle 2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28575">
            <a:noFill/>
          </a:ln>
        </p:spPr>
        <p:txBody>
          <a:bodyPr wrap="none" anchor="ctr" anchorCtr="0">
            <a:spAutoFit/>
          </a:bodyPr>
          <a:lstStyle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8" name="矩形 38"/>
          <p:cNvSpPr>
            <a:spLocks noChangeArrowheads="1"/>
          </p:cNvSpPr>
          <p:nvPr/>
        </p:nvSpPr>
        <p:spPr bwMode="auto">
          <a:xfrm>
            <a:off x="250825" y="1273175"/>
            <a:ext cx="84296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457200" lvl="0" indent="-457200" eaLnBrk="1" hangingPunct="1">
              <a:defRPr/>
            </a:pPr>
            <a:r>
              <a:rPr lang="en-US" altLang="zh-CN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kumimoji="0" lang="en-US" altLang="zh-CN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)</a:t>
            </a:r>
            <a:r>
              <a:rPr kumimoji="0" lang="en-US" altLang="zh-CN" sz="2000" b="1" i="0" u="none" strike="noStrike" kern="1200" cap="none" spc="0" normalizeH="0" noProof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lang="zh-CN" alt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选择结构</a:t>
            </a:r>
            <a:endParaRPr lang="zh-CN" alt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61950" y="1664630"/>
            <a:ext cx="8402638" cy="1419619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 smtClean="0"/>
              <a:t>        选择结构即按照给定的逻辑条件来决定执行顺序，可以分为单向选择、双向选择和多向选择。但无论是单向还是多向选择，程序在执行过程中都只能执行其中一条分支。</a:t>
            </a:r>
            <a:endParaRPr lang="zh-CN" altLang="en-US" sz="2000" dirty="0">
              <a:latin typeface="+mn-ea"/>
              <a:ea typeface="+mn-ea"/>
            </a:endParaRPr>
          </a:p>
        </p:txBody>
      </p:sp>
      <p:graphicFrame>
        <p:nvGraphicFramePr>
          <p:cNvPr id="216067" name="Object 3"/>
          <p:cNvGraphicFramePr/>
          <p:nvPr/>
        </p:nvGraphicFramePr>
        <p:xfrm>
          <a:off x="2933779" y="3360717"/>
          <a:ext cx="3168650" cy="2620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3" name="" r:id="rId1" imgW="5549900" imgH="4597400" progId="Visio.Drawing.11">
                  <p:embed/>
                </p:oleObj>
              </mc:Choice>
              <mc:Fallback>
                <p:oleObj name="" r:id="rId1" imgW="5549900" imgH="4597400" progId="Visio.Drawing.11">
                  <p:embed/>
                  <p:pic>
                    <p:nvPicPr>
                      <p:cNvPr id="0" name="图片 3072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933779" y="3360717"/>
                        <a:ext cx="3168650" cy="262096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160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160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7" grpId="0" build="p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标题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 anchorCtr="0">
            <a:noAutofit/>
          </a:bodyPr>
          <a:lstStyle/>
          <a:p>
            <a:r>
              <a:rPr lang="en-US" altLang="zh-CN" b="1" dirty="0" smtClean="0"/>
              <a:t>4. </a:t>
            </a:r>
            <a:r>
              <a:rPr lang="zh-CN" altLang="en-US" b="1" dirty="0" smtClean="0"/>
              <a:t>语句</a:t>
            </a:r>
            <a:endParaRPr lang="zh-CN" altLang="en-US" b="1" dirty="0"/>
          </a:p>
        </p:txBody>
      </p:sp>
      <p:sp>
        <p:nvSpPr>
          <p:cNvPr id="88067" name="Rectangle 2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28575">
            <a:noFill/>
          </a:ln>
        </p:spPr>
        <p:txBody>
          <a:bodyPr wrap="none" anchor="ctr" anchorCtr="0">
            <a:spAutoFit/>
          </a:bodyPr>
          <a:lstStyle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8" name="矩形 38"/>
          <p:cNvSpPr>
            <a:spLocks noChangeArrowheads="1"/>
          </p:cNvSpPr>
          <p:nvPr/>
        </p:nvSpPr>
        <p:spPr bwMode="auto">
          <a:xfrm>
            <a:off x="250825" y="1273175"/>
            <a:ext cx="84296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457200" lvl="0" indent="-457200" eaLnBrk="1" hangingPunct="1">
              <a:defRPr/>
            </a:pPr>
            <a:r>
              <a:rPr lang="en-US" altLang="zh-CN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kumimoji="0" lang="en-US" altLang="zh-CN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)</a:t>
            </a:r>
            <a:r>
              <a:rPr kumimoji="0" lang="en-US" altLang="zh-CN" sz="2000" b="1" i="0" u="none" strike="noStrike" kern="1200" cap="none" spc="0" normalizeH="0" noProof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zh-CN" altLang="en-US" sz="2000" b="1" i="0" u="none" strike="noStrike" kern="1200" cap="none" spc="0" normalizeH="0" noProof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循环</a:t>
            </a:r>
            <a:r>
              <a:rPr lang="zh-CN" alt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结构</a:t>
            </a:r>
            <a:endParaRPr lang="zh-CN" alt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61950" y="1664630"/>
            <a:ext cx="8402638" cy="961289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 smtClean="0"/>
              <a:t>        </a:t>
            </a:r>
            <a:r>
              <a:rPr lang="zh-CN" altLang="en-US" sz="2000" dirty="0" smtClean="0">
                <a:latin typeface="+mn-ea"/>
                <a:ea typeface="+mn-ea"/>
              </a:rPr>
              <a:t>循环结构即根据代码的逻辑条件来判断是否重复执行某一段程序。若逻辑条件为</a:t>
            </a:r>
            <a:r>
              <a:rPr lang="en-US" sz="2000" dirty="0" smtClean="0">
                <a:latin typeface="+mn-ea"/>
                <a:ea typeface="+mn-ea"/>
              </a:rPr>
              <a:t> true,</a:t>
            </a:r>
            <a:r>
              <a:rPr lang="zh-CN" altLang="en-US" sz="2000" dirty="0" smtClean="0">
                <a:latin typeface="+mn-ea"/>
                <a:ea typeface="+mn-ea"/>
              </a:rPr>
              <a:t>则重复执行，即进入循环，否则结束循环。 </a:t>
            </a:r>
            <a:endParaRPr lang="zh-CN" altLang="en-US" sz="2000" dirty="0">
              <a:latin typeface="+mn-ea"/>
              <a:ea typeface="+mn-ea"/>
            </a:endParaRPr>
          </a:p>
        </p:txBody>
      </p:sp>
      <p:graphicFrame>
        <p:nvGraphicFramePr>
          <p:cNvPr id="217091" name="Object 3"/>
          <p:cNvGraphicFramePr/>
          <p:nvPr/>
        </p:nvGraphicFramePr>
        <p:xfrm>
          <a:off x="3235404" y="3040083"/>
          <a:ext cx="2565400" cy="2846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7" name="" r:id="rId1" imgW="4318000" imgH="4800600" progId="Visio.Drawing.11">
                  <p:embed/>
                </p:oleObj>
              </mc:Choice>
              <mc:Fallback>
                <p:oleObj name="" r:id="rId1" imgW="4318000" imgH="4800600" progId="Visio.Drawing.11">
                  <p:embed/>
                  <p:pic>
                    <p:nvPicPr>
                      <p:cNvPr id="0" name="图片 409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235404" y="3040083"/>
                        <a:ext cx="2565400" cy="284638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170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170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7" grpId="0" build="p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标题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 anchorCtr="0">
            <a:noAutofit/>
          </a:bodyPr>
          <a:lstStyle/>
          <a:p>
            <a:r>
              <a:rPr lang="en-US" altLang="zh-CN" b="1" dirty="0" smtClean="0"/>
              <a:t>5. </a:t>
            </a:r>
            <a:r>
              <a:rPr lang="zh-CN" altLang="en-US" b="1" dirty="0" smtClean="0"/>
              <a:t>条件语句</a:t>
            </a:r>
            <a:endParaRPr lang="zh-CN" altLang="en-US" b="1" dirty="0"/>
          </a:p>
        </p:txBody>
      </p:sp>
      <p:sp>
        <p:nvSpPr>
          <p:cNvPr id="88067" name="Rectangle 2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28575">
            <a:noFill/>
          </a:ln>
        </p:spPr>
        <p:txBody>
          <a:bodyPr wrap="none" anchor="ctr" anchorCtr="0">
            <a:spAutoFit/>
          </a:bodyPr>
          <a:lstStyle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61950" y="1411975"/>
            <a:ext cx="8532813" cy="101566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 smtClean="0">
                <a:latin typeface="+mn-ea"/>
                <a:ea typeface="+mn-ea"/>
              </a:rPr>
              <a:t>       if </a:t>
            </a:r>
            <a:r>
              <a:rPr lang="zh-CN" altLang="en-US" sz="2000" dirty="0" smtClean="0">
                <a:latin typeface="+mn-ea"/>
                <a:ea typeface="+mn-ea"/>
              </a:rPr>
              <a:t>条件假设语句是比较简单的一种选择结构语句，若给定的逻辑条件表达式为真，则执行一组给定的语句。</a:t>
            </a:r>
            <a:endParaRPr lang="en-US" altLang="zh-CN" sz="2000" dirty="0">
              <a:latin typeface="+mn-ea"/>
              <a:ea typeface="+mn-ea"/>
            </a:endParaRPr>
          </a:p>
        </p:txBody>
      </p:sp>
      <p:sp>
        <p:nvSpPr>
          <p:cNvPr id="6" name="矩形 38"/>
          <p:cNvSpPr>
            <a:spLocks noChangeArrowheads="1"/>
          </p:cNvSpPr>
          <p:nvPr/>
        </p:nvSpPr>
        <p:spPr bwMode="auto">
          <a:xfrm>
            <a:off x="250825" y="1047550"/>
            <a:ext cx="84296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457200" lvl="0" indent="-457200" eaLnBrk="1" hangingPunct="1">
              <a:defRPr/>
            </a:pPr>
            <a:r>
              <a:rPr kumimoji="0" lang="en-US" altLang="zh-CN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1)</a:t>
            </a:r>
            <a:r>
              <a:rPr kumimoji="0" lang="en-US" altLang="zh-CN" sz="2000" b="1" i="0" u="none" strike="noStrike" kern="1200" cap="none" spc="0" normalizeH="0" noProof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lang="en-US" altLang="zh-CN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if</a:t>
            </a:r>
            <a:r>
              <a:rPr lang="zh-CN" alt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单支语句</a:t>
            </a:r>
            <a:endParaRPr lang="zh-CN" alt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6978" name="Rectangle 2"/>
          <p:cNvSpPr>
            <a:spLocks noChangeArrowheads="1"/>
          </p:cNvSpPr>
          <p:nvPr/>
        </p:nvSpPr>
        <p:spPr bwMode="auto">
          <a:xfrm>
            <a:off x="889271" y="2422578"/>
            <a:ext cx="2992581" cy="2215991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kumimoji="0" lang="zh-CN" sz="200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  <a:cs typeface="Times New Roman" panose="02020603050405020304" pitchFamily="18" charset="0"/>
              </a:rPr>
              <a:t>其</a:t>
            </a:r>
            <a:r>
              <a:rPr lang="zh-CN" altLang="zh-CN" sz="2000" kern="0" dirty="0" smtClean="0">
                <a:latin typeface="+mn-ea"/>
                <a:ea typeface="+mn-ea"/>
                <a:cs typeface="Times New Roman" panose="02020603050405020304" pitchFamily="18" charset="0"/>
              </a:rPr>
              <a:t>基本结构如下</a:t>
            </a:r>
            <a:r>
              <a:rPr lang="zh-CN" altLang="zh-CN" kern="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</a:t>
            </a:r>
            <a:endParaRPr lang="zh-CN" altLang="zh-CN" kern="0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i="1" kern="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if(conditions)</a:t>
            </a:r>
            <a:endParaRPr lang="en-US" altLang="zh-CN" i="1" kern="0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i="1" kern="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{</a:t>
            </a:r>
            <a:endParaRPr lang="en-US" altLang="zh-CN" i="1" kern="0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i="1" kern="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statements;</a:t>
            </a:r>
            <a:endParaRPr lang="en-US" altLang="zh-CN" i="1" kern="0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i="1" kern="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}</a:t>
            </a:r>
            <a:endParaRPr lang="en-US" altLang="zh-CN" i="1" kern="0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graphicFrame>
        <p:nvGraphicFramePr>
          <p:cNvPr id="126979" name="Object 3"/>
          <p:cNvGraphicFramePr/>
          <p:nvPr/>
        </p:nvGraphicFramePr>
        <p:xfrm>
          <a:off x="5339462" y="2018806"/>
          <a:ext cx="2011363" cy="26197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1" name="Visio" r:id="rId1" imgW="2635250" imgH="3903345" progId="Visio.Drawing.11">
                  <p:embed/>
                </p:oleObj>
              </mc:Choice>
              <mc:Fallback>
                <p:oleObj name="Visio" r:id="rId1" imgW="2635250" imgH="3903345" progId="Visio.Drawing.11">
                  <p:embed/>
                  <p:pic>
                    <p:nvPicPr>
                      <p:cNvPr id="0" name="图片 5120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339462" y="2018806"/>
                        <a:ext cx="2011363" cy="2619764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矩形 9"/>
          <p:cNvSpPr/>
          <p:nvPr/>
        </p:nvSpPr>
        <p:spPr>
          <a:xfrm>
            <a:off x="409701" y="4757319"/>
            <a:ext cx="8270749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 smtClean="0">
                <a:latin typeface="+mn-ea"/>
                <a:ea typeface="+mn-ea"/>
              </a:rPr>
              <a:t>       逻辑条件表达式</a:t>
            </a:r>
            <a:r>
              <a:rPr lang="en-US" sz="2000" dirty="0" smtClean="0">
                <a:latin typeface="+mn-ea"/>
                <a:ea typeface="+mn-ea"/>
              </a:rPr>
              <a:t> conditions </a:t>
            </a:r>
            <a:r>
              <a:rPr lang="zh-CN" altLang="en-US" sz="2000" dirty="0" smtClean="0">
                <a:latin typeface="+mn-ea"/>
                <a:ea typeface="+mn-ea"/>
              </a:rPr>
              <a:t>必须放在小括号里，且仅当该表达式为真时，执行大括号内包含的语句，否则将跳过该条件语句而执行其下的语句。大括号内的语句可为一个或多个，当仅有一个语句时，大括号可以省略。</a:t>
            </a:r>
            <a:endParaRPr lang="zh-CN" altLang="en-US" sz="2000" dirty="0" smtClean="0">
              <a:latin typeface="+mn-ea"/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69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69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utoUpdateAnimBg="0" build="p"/>
      <p:bldP spid="6" grpId="0" autoUpdateAnimBg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标题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 anchorCtr="0">
            <a:noAutofit/>
          </a:bodyPr>
          <a:lstStyle/>
          <a:p>
            <a:r>
              <a:rPr lang="en-US" altLang="zh-CN" b="1" dirty="0" smtClean="0"/>
              <a:t>5. </a:t>
            </a:r>
            <a:r>
              <a:rPr lang="zh-CN" altLang="en-US" b="1" dirty="0" smtClean="0"/>
              <a:t>条件语句</a:t>
            </a:r>
            <a:endParaRPr lang="zh-CN" altLang="en-US" b="1" dirty="0"/>
          </a:p>
        </p:txBody>
      </p:sp>
      <p:graphicFrame>
        <p:nvGraphicFramePr>
          <p:cNvPr id="6" name="表格 5"/>
          <p:cNvGraphicFramePr>
            <a:graphicFrameLocks noGrp="1"/>
          </p:cNvGraphicFramePr>
          <p:nvPr/>
        </p:nvGraphicFramePr>
        <p:xfrm>
          <a:off x="652685" y="2041362"/>
          <a:ext cx="8194431" cy="1645920"/>
        </p:xfrm>
        <a:graphic>
          <a:graphicData uri="http://schemas.openxmlformats.org/drawingml/2006/table">
            <a:tbl>
              <a:tblPr/>
              <a:tblGrid>
                <a:gridCol w="8194431"/>
              </a:tblGrid>
              <a:tr h="77189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800" b="0" i="1" kern="0" noProof="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var</a:t>
                      </a:r>
                      <a:r>
                        <a:rPr lang="en-US" altLang="zh-CN" sz="1800" b="0" i="1" kern="0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day=new Date();</a:t>
                      </a:r>
                      <a:endParaRPr lang="en-US" altLang="zh-CN" sz="1800" b="0" i="1" kern="0" noProof="0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800" b="0" i="1" kern="0" noProof="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var</a:t>
                      </a:r>
                      <a:r>
                        <a:rPr lang="en-US" altLang="zh-CN" sz="1800" b="0" i="1" kern="0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time=</a:t>
                      </a:r>
                      <a:r>
                        <a:rPr lang="en-US" altLang="zh-CN" sz="1800" b="0" i="1" kern="0" noProof="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day.getHours</a:t>
                      </a:r>
                      <a:r>
                        <a:rPr lang="en-US" altLang="zh-CN" sz="1800" b="0" i="1" kern="0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();</a:t>
                      </a:r>
                      <a:endParaRPr lang="en-US" altLang="zh-CN" sz="1800" b="0" i="1" kern="0" noProof="0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800" b="0" i="1" kern="0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if(time&gt;=6&amp;&amp;time&lt;18)</a:t>
                      </a:r>
                      <a:endParaRPr lang="en-US" altLang="zh-CN" sz="1800" b="0" i="1" kern="0" noProof="0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800" b="0" i="1" kern="0" baseline="0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      </a:t>
                      </a:r>
                      <a:r>
                        <a:rPr lang="en-US" altLang="zh-CN" sz="1800" b="0" i="1" kern="0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console.log('</a:t>
                      </a:r>
                      <a:r>
                        <a:rPr lang="zh-CN" altLang="en-US" sz="1800" b="0" i="1" kern="0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现在是白天</a:t>
                      </a:r>
                      <a:r>
                        <a:rPr lang="en-US" altLang="zh-CN" sz="1800" b="0" i="1" kern="0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');</a:t>
                      </a:r>
                      <a:endParaRPr lang="en-US" altLang="zh-CN" sz="1800" b="0" i="1" kern="0" noProof="0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34993" marR="34993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7" name="文本框 4"/>
          <p:cNvSpPr txBox="1"/>
          <p:nvPr/>
        </p:nvSpPr>
        <p:spPr>
          <a:xfrm>
            <a:off x="424019" y="1187532"/>
            <a:ext cx="5080000" cy="40011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lvl="0" algn="l">
              <a:buClrTx/>
              <a:buSzTx/>
              <a:buFontTx/>
            </a:pPr>
            <a:r>
              <a:rPr 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【案例1.</a:t>
            </a: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2</a:t>
            </a:r>
            <a:r>
              <a:rPr 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.</a:t>
            </a: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7</a:t>
            </a:r>
            <a:r>
              <a:rPr 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】</a:t>
            </a: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if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单支语句例子</a:t>
            </a:r>
            <a:endParaRPr lang="zh-CN" sz="20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标题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 anchorCtr="0">
            <a:noAutofit/>
          </a:bodyPr>
          <a:lstStyle/>
          <a:p>
            <a:r>
              <a:rPr lang="en-US" altLang="zh-CN" b="1" dirty="0" smtClean="0"/>
              <a:t>5. </a:t>
            </a:r>
            <a:r>
              <a:rPr lang="zh-CN" altLang="en-US" b="1" dirty="0" smtClean="0"/>
              <a:t>条件语句</a:t>
            </a:r>
            <a:endParaRPr lang="zh-CN" altLang="en-US" b="1" dirty="0"/>
          </a:p>
        </p:txBody>
      </p:sp>
      <p:sp>
        <p:nvSpPr>
          <p:cNvPr id="88067" name="Rectangle 2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28575">
            <a:noFill/>
          </a:ln>
        </p:spPr>
        <p:txBody>
          <a:bodyPr wrap="none" anchor="ctr" anchorCtr="0">
            <a:spAutoFit/>
          </a:bodyPr>
          <a:lstStyle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61950" y="1411975"/>
            <a:ext cx="8532813" cy="961289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 smtClean="0">
                <a:latin typeface="+mn-ea"/>
                <a:ea typeface="+mn-ea"/>
              </a:rPr>
              <a:t>       if </a:t>
            </a:r>
            <a:r>
              <a:rPr lang="zh-CN" altLang="en-US" sz="2000" dirty="0" smtClean="0">
                <a:latin typeface="+mn-ea"/>
                <a:ea typeface="+mn-ea"/>
              </a:rPr>
              <a:t>后面可增加</a:t>
            </a:r>
            <a:r>
              <a:rPr lang="en-US" sz="2000" dirty="0" smtClean="0">
                <a:latin typeface="+mn-ea"/>
                <a:ea typeface="+mn-ea"/>
              </a:rPr>
              <a:t> else </a:t>
            </a:r>
            <a:r>
              <a:rPr lang="zh-CN" altLang="en-US" sz="2000" dirty="0" smtClean="0">
                <a:latin typeface="+mn-ea"/>
                <a:ea typeface="+mn-ea"/>
              </a:rPr>
              <a:t>进行扩展，即组成</a:t>
            </a:r>
            <a:r>
              <a:rPr lang="en-US" sz="2000" dirty="0" smtClean="0">
                <a:latin typeface="+mn-ea"/>
                <a:ea typeface="+mn-ea"/>
              </a:rPr>
              <a:t> if</a:t>
            </a:r>
            <a:r>
              <a:rPr lang="en-US" altLang="zh-CN" sz="2000" dirty="0" smtClean="0">
                <a:latin typeface="+mn-ea"/>
                <a:ea typeface="+mn-ea"/>
              </a:rPr>
              <a:t>…</a:t>
            </a:r>
            <a:r>
              <a:rPr lang="en-US" sz="2000" dirty="0" smtClean="0">
                <a:latin typeface="+mn-ea"/>
                <a:ea typeface="+mn-ea"/>
              </a:rPr>
              <a:t>else </a:t>
            </a:r>
            <a:r>
              <a:rPr lang="zh-CN" altLang="en-US" sz="2000" dirty="0" smtClean="0">
                <a:latin typeface="+mn-ea"/>
                <a:ea typeface="+mn-ea"/>
              </a:rPr>
              <a:t>语句，当满足某种条件时，就进行某种处理，否则进行另一种处理。</a:t>
            </a:r>
            <a:endParaRPr lang="en-US" altLang="zh-CN" sz="2000" dirty="0" smtClean="0">
              <a:latin typeface="+mn-ea"/>
              <a:ea typeface="+mn-ea"/>
            </a:endParaRPr>
          </a:p>
        </p:txBody>
      </p:sp>
      <p:sp>
        <p:nvSpPr>
          <p:cNvPr id="6" name="矩形 38"/>
          <p:cNvSpPr>
            <a:spLocks noChangeArrowheads="1"/>
          </p:cNvSpPr>
          <p:nvPr/>
        </p:nvSpPr>
        <p:spPr bwMode="auto">
          <a:xfrm>
            <a:off x="250825" y="1047550"/>
            <a:ext cx="84296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457200" lvl="0" indent="-457200" eaLnBrk="1" hangingPunct="1">
              <a:defRPr/>
            </a:pPr>
            <a:r>
              <a:rPr kumimoji="0" lang="en-US" altLang="zh-CN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2)</a:t>
            </a:r>
            <a:r>
              <a:rPr kumimoji="0" lang="en-US" altLang="zh-CN" sz="2000" b="1" i="0" u="none" strike="noStrike" kern="1200" cap="none" spc="0" normalizeH="0" noProof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lang="en-US" altLang="zh-CN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If</a:t>
            </a:r>
            <a:r>
              <a:rPr lang="zh-CN" alt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双支语句</a:t>
            </a:r>
            <a:endParaRPr lang="zh-CN" alt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6978" name="Rectangle 2"/>
          <p:cNvSpPr>
            <a:spLocks noChangeArrowheads="1"/>
          </p:cNvSpPr>
          <p:nvPr/>
        </p:nvSpPr>
        <p:spPr bwMode="auto">
          <a:xfrm>
            <a:off x="889271" y="2422578"/>
            <a:ext cx="2992581" cy="2215991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kumimoji="0" lang="zh-CN" sz="200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  <a:cs typeface="Times New Roman" panose="02020603050405020304" pitchFamily="18" charset="0"/>
              </a:rPr>
              <a:t>其</a:t>
            </a:r>
            <a:r>
              <a:rPr lang="zh-CN" altLang="zh-CN" sz="2000" kern="0" dirty="0" smtClean="0">
                <a:latin typeface="+mn-ea"/>
                <a:ea typeface="+mn-ea"/>
                <a:cs typeface="Times New Roman" panose="02020603050405020304" pitchFamily="18" charset="0"/>
              </a:rPr>
              <a:t>基本结构如下</a:t>
            </a:r>
            <a:r>
              <a:rPr lang="zh-CN" altLang="zh-CN" kern="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</a:t>
            </a:r>
            <a:endParaRPr lang="en-US" altLang="zh-CN" i="1" kern="0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i="1" kern="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if(conditions)</a:t>
            </a:r>
            <a:endParaRPr lang="en-US" altLang="zh-CN" i="1" kern="0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i="1" kern="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statement1;</a:t>
            </a:r>
            <a:endParaRPr lang="zh-CN" altLang="en-US" i="1" kern="0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i="1" kern="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else</a:t>
            </a:r>
            <a:endParaRPr lang="zh-CN" altLang="en-US" i="1" kern="0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i="1" kern="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statement2;</a:t>
            </a:r>
            <a:endParaRPr lang="zh-CN" altLang="en-US" i="1" kern="0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09701" y="4971069"/>
            <a:ext cx="8270749" cy="9612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 smtClean="0">
                <a:latin typeface="+mn-ea"/>
                <a:ea typeface="+mn-ea"/>
              </a:rPr>
              <a:t>       当逻辑条件表达式</a:t>
            </a:r>
            <a:r>
              <a:rPr lang="en-US" altLang="en-US" sz="2000" dirty="0" smtClean="0">
                <a:latin typeface="+mn-ea"/>
                <a:ea typeface="+mn-ea"/>
              </a:rPr>
              <a:t> conditions </a:t>
            </a:r>
            <a:r>
              <a:rPr lang="zh-CN" altLang="en-US" sz="2000" dirty="0" smtClean="0">
                <a:latin typeface="+mn-ea"/>
                <a:ea typeface="+mn-ea"/>
              </a:rPr>
              <a:t>运算结果为真时，执行</a:t>
            </a:r>
            <a:r>
              <a:rPr lang="en-US" altLang="en-US" sz="2000" dirty="0" smtClean="0">
                <a:latin typeface="+mn-ea"/>
                <a:ea typeface="+mn-ea"/>
              </a:rPr>
              <a:t> statement1 </a:t>
            </a:r>
            <a:r>
              <a:rPr lang="zh-CN" altLang="en-US" sz="2000" dirty="0" smtClean="0">
                <a:latin typeface="+mn-ea"/>
                <a:ea typeface="+mn-ea"/>
              </a:rPr>
              <a:t>语句（或语句块），否则执行</a:t>
            </a:r>
            <a:r>
              <a:rPr lang="en-US" altLang="en-US" sz="2000" dirty="0" smtClean="0">
                <a:latin typeface="+mn-ea"/>
                <a:ea typeface="+mn-ea"/>
              </a:rPr>
              <a:t> statement2 </a:t>
            </a:r>
            <a:r>
              <a:rPr lang="zh-CN" altLang="en-US" sz="2000" dirty="0" smtClean="0">
                <a:latin typeface="+mn-ea"/>
                <a:ea typeface="+mn-ea"/>
              </a:rPr>
              <a:t>语句（或语句块） 。</a:t>
            </a:r>
            <a:endParaRPr lang="zh-CN" altLang="en-US" sz="2000" dirty="0" smtClean="0">
              <a:latin typeface="+mn-ea"/>
              <a:ea typeface="+mn-ea"/>
            </a:endParaRPr>
          </a:p>
        </p:txBody>
      </p:sp>
      <p:graphicFrame>
        <p:nvGraphicFramePr>
          <p:cNvPr id="220163" name="Object 3"/>
          <p:cNvGraphicFramePr/>
          <p:nvPr/>
        </p:nvGraphicFramePr>
        <p:xfrm>
          <a:off x="5357813" y="2136357"/>
          <a:ext cx="3168650" cy="2834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5" name="" r:id="rId1" imgW="5549900" imgH="4597400" progId="Visio.Drawing.11">
                  <p:embed/>
                </p:oleObj>
              </mc:Choice>
              <mc:Fallback>
                <p:oleObj name="" r:id="rId1" imgW="5549900" imgH="4597400" progId="Visio.Drawing.11">
                  <p:embed/>
                  <p:pic>
                    <p:nvPicPr>
                      <p:cNvPr id="0" name="图片 614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357813" y="2136357"/>
                        <a:ext cx="3168650" cy="283471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201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201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utoUpdateAnimBg="0" build="p"/>
      <p:bldP spid="6" grpId="0" autoUpdateAnimBg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标题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 anchorCtr="0">
            <a:noAutofit/>
          </a:bodyPr>
          <a:lstStyle/>
          <a:p>
            <a:r>
              <a:rPr lang="en-US" altLang="zh-CN" b="1" dirty="0" smtClean="0"/>
              <a:t>5. </a:t>
            </a:r>
            <a:r>
              <a:rPr lang="zh-CN" altLang="en-US" b="1" dirty="0" smtClean="0"/>
              <a:t>条件语句</a:t>
            </a:r>
            <a:endParaRPr lang="zh-CN" altLang="en-US" b="1" dirty="0"/>
          </a:p>
        </p:txBody>
      </p:sp>
      <p:graphicFrame>
        <p:nvGraphicFramePr>
          <p:cNvPr id="6" name="表格 5"/>
          <p:cNvGraphicFramePr>
            <a:graphicFrameLocks noGrp="1"/>
          </p:cNvGraphicFramePr>
          <p:nvPr/>
        </p:nvGraphicFramePr>
        <p:xfrm>
          <a:off x="652685" y="2041362"/>
          <a:ext cx="8194431" cy="2468880"/>
        </p:xfrm>
        <a:graphic>
          <a:graphicData uri="http://schemas.openxmlformats.org/drawingml/2006/table">
            <a:tbl>
              <a:tblPr/>
              <a:tblGrid>
                <a:gridCol w="8194431"/>
              </a:tblGrid>
              <a:tr h="77189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800" b="0" i="1" kern="0" noProof="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var</a:t>
                      </a:r>
                      <a:r>
                        <a:rPr lang="en-US" altLang="zh-CN" sz="1800" b="0" i="1" kern="0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day=new Date();</a:t>
                      </a:r>
                      <a:endParaRPr lang="en-US" altLang="zh-CN" sz="1800" b="0" i="1" kern="0" noProof="0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800" b="0" i="1" kern="0" noProof="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var</a:t>
                      </a:r>
                      <a:r>
                        <a:rPr lang="en-US" altLang="zh-CN" sz="1800" b="0" i="1" kern="0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time=</a:t>
                      </a:r>
                      <a:r>
                        <a:rPr lang="en-US" altLang="zh-CN" sz="1800" b="0" i="1" kern="0" noProof="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day.getHours</a:t>
                      </a:r>
                      <a:r>
                        <a:rPr lang="en-US" altLang="zh-CN" sz="1800" b="0" i="1" kern="0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();</a:t>
                      </a:r>
                      <a:endParaRPr lang="en-US" altLang="zh-CN" sz="1800" b="0" i="1" kern="0" noProof="0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800" b="0" i="1" kern="0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if(time&gt;=6&amp;&amp;time&lt;18)</a:t>
                      </a:r>
                      <a:endParaRPr lang="en-US" altLang="zh-CN" sz="1800" b="0" i="1" kern="0" noProof="0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800" b="0" i="1" kern="0" baseline="0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      </a:t>
                      </a:r>
                      <a:r>
                        <a:rPr lang="en-US" altLang="zh-CN" sz="1800" b="0" i="1" kern="0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console.log('</a:t>
                      </a:r>
                      <a:r>
                        <a:rPr lang="zh-CN" altLang="en-US" sz="1800" b="0" i="1" kern="0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现在是白天</a:t>
                      </a:r>
                      <a:r>
                        <a:rPr lang="en-US" altLang="zh-CN" sz="1800" b="0" i="1" kern="0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');</a:t>
                      </a:r>
                      <a:endParaRPr lang="en-US" altLang="zh-CN" sz="1800" b="0" i="1" kern="0" noProof="0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800" b="0" i="1" kern="0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else</a:t>
                      </a:r>
                      <a:endParaRPr lang="en-US" altLang="zh-CN" sz="1800" b="0" i="1" kern="0" noProof="0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800" b="0" i="1" kern="0" baseline="0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      </a:t>
                      </a:r>
                      <a:r>
                        <a:rPr lang="en-US" altLang="zh-CN" sz="1800" b="0" i="1" kern="0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console.log('</a:t>
                      </a:r>
                      <a:r>
                        <a:rPr lang="zh-CN" altLang="en-US" sz="1800" b="0" i="1" kern="0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现在是夜晚</a:t>
                      </a:r>
                      <a:r>
                        <a:rPr lang="en-US" altLang="zh-CN" sz="1800" b="0" i="1" kern="0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');</a:t>
                      </a:r>
                      <a:endParaRPr lang="zh-CN" altLang="en-US" sz="1800" b="0" i="1" kern="0" noProof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34993" marR="34993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7" name="文本框 4"/>
          <p:cNvSpPr txBox="1"/>
          <p:nvPr/>
        </p:nvSpPr>
        <p:spPr>
          <a:xfrm>
            <a:off x="424019" y="1187532"/>
            <a:ext cx="5080000" cy="40011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lvl="0" algn="l">
              <a:buClrTx/>
              <a:buSzTx/>
              <a:buFontTx/>
            </a:pPr>
            <a:r>
              <a:rPr 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【案例1.</a:t>
            </a: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2</a:t>
            </a:r>
            <a:r>
              <a:rPr 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.</a:t>
            </a: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8</a:t>
            </a:r>
            <a:r>
              <a:rPr 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】</a:t>
            </a: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if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双支语句例子</a:t>
            </a:r>
            <a:endParaRPr lang="zh-CN" sz="20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标题 1"/>
          <p:cNvSpPr>
            <a:spLocks noGrp="1"/>
          </p:cNvSpPr>
          <p:nvPr>
            <p:ph type="title"/>
          </p:nvPr>
        </p:nvSpPr>
        <p:spPr>
          <a:xfrm>
            <a:off x="889271" y="260661"/>
            <a:ext cx="5095893" cy="527540"/>
          </a:xfrm>
          <a:noFill/>
          <a:ln>
            <a:noFill/>
          </a:ln>
        </p:spPr>
        <p:txBody>
          <a:bodyPr anchor="ctr" anchorCtr="0"/>
          <a:lstStyle/>
          <a:p>
            <a:r>
              <a:rPr lang="en-US" altLang="zh-CN" b="1" dirty="0" smtClean="0"/>
              <a:t>2. JavaScript </a:t>
            </a:r>
            <a:r>
              <a:rPr lang="zh-CN" altLang="en-US" b="1" dirty="0" smtClean="0"/>
              <a:t>有何特点</a:t>
            </a:r>
            <a:endParaRPr lang="zh-CN" altLang="en-US" b="1" dirty="0"/>
          </a:p>
        </p:txBody>
      </p:sp>
      <p:sp>
        <p:nvSpPr>
          <p:cNvPr id="13" name="矩形 38"/>
          <p:cNvSpPr>
            <a:spLocks noChangeArrowheads="1"/>
          </p:cNvSpPr>
          <p:nvPr/>
        </p:nvSpPr>
        <p:spPr bwMode="auto">
          <a:xfrm>
            <a:off x="250825" y="1273175"/>
            <a:ext cx="84296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457200" marR="0" lvl="0" indent="-4572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defRPr/>
            </a:pPr>
            <a:r>
              <a:rPr kumimoji="0" lang="en-US" altLang="zh-CN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</a:t>
            </a:r>
            <a:r>
              <a:rPr kumimoji="0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）</a:t>
            </a:r>
            <a:r>
              <a:rPr kumimoji="0" lang="en-US" altLang="zh-CN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JavaScript</a:t>
            </a:r>
            <a:r>
              <a:rPr kumimoji="0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的特点</a:t>
            </a:r>
            <a:r>
              <a:rPr kumimoji="0" lang="en-US" altLang="zh-CN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——</a:t>
            </a:r>
            <a:r>
              <a:rPr kumimoji="0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脚本语言</a:t>
            </a:r>
            <a:endParaRPr kumimoji="0" lang="en-US" altLang="zh-CN" sz="2000" b="1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361950" y="1947863"/>
            <a:ext cx="8407400" cy="1846146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2000" b="1" u="sng" dirty="0">
                <a:latin typeface="+mn-ea"/>
                <a:ea typeface="+mn-ea"/>
              </a:rPr>
              <a:t>脚本</a:t>
            </a:r>
            <a:r>
              <a:rPr lang="zh-CN" altLang="en-US" sz="2000" dirty="0">
                <a:latin typeface="+mn-ea"/>
                <a:ea typeface="+mn-ea"/>
              </a:rPr>
              <a:t>（</a:t>
            </a:r>
            <a:r>
              <a:rPr lang="en-US" altLang="zh-CN" sz="2000" dirty="0">
                <a:latin typeface="+mn-ea"/>
                <a:ea typeface="+mn-ea"/>
              </a:rPr>
              <a:t>Script</a:t>
            </a:r>
            <a:r>
              <a:rPr lang="zh-CN" altLang="en-US" sz="2000" dirty="0">
                <a:latin typeface="+mn-ea"/>
                <a:ea typeface="+mn-ea"/>
              </a:rPr>
              <a:t>）简单地说就是一条条的文本命令，按照程序流程执行。</a:t>
            </a:r>
            <a:endParaRPr lang="zh-CN" altLang="en-US" sz="2000" dirty="0">
              <a:latin typeface="+mn-ea"/>
              <a:ea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2000" b="1" u="sng" dirty="0">
                <a:latin typeface="+mn-ea"/>
                <a:ea typeface="+mn-ea"/>
              </a:rPr>
              <a:t>常见的脚本语言</a:t>
            </a:r>
            <a:r>
              <a:rPr lang="zh-CN" altLang="en-US" sz="2000" dirty="0">
                <a:latin typeface="+mn-ea"/>
                <a:ea typeface="+mn-ea"/>
              </a:rPr>
              <a:t>：</a:t>
            </a:r>
            <a:r>
              <a:rPr lang="en-US" altLang="zh-CN" sz="2000" dirty="0">
                <a:latin typeface="+mn-ea"/>
                <a:ea typeface="+mn-ea"/>
              </a:rPr>
              <a:t>JavaScript</a:t>
            </a:r>
            <a:r>
              <a:rPr lang="zh-CN" altLang="en-US" sz="2000" dirty="0">
                <a:latin typeface="+mn-ea"/>
                <a:ea typeface="+mn-ea"/>
              </a:rPr>
              <a:t>、</a:t>
            </a:r>
            <a:r>
              <a:rPr lang="en-US" altLang="zh-CN" sz="2000" dirty="0">
                <a:latin typeface="+mn-ea"/>
                <a:ea typeface="+mn-ea"/>
              </a:rPr>
              <a:t>VBScript</a:t>
            </a:r>
            <a:r>
              <a:rPr lang="zh-CN" altLang="en-US" sz="2000" dirty="0">
                <a:latin typeface="+mn-ea"/>
                <a:ea typeface="+mn-ea"/>
              </a:rPr>
              <a:t>、</a:t>
            </a:r>
            <a:r>
              <a:rPr lang="en-US" altLang="zh-CN" sz="2000" dirty="0">
                <a:latin typeface="+mn-ea"/>
                <a:ea typeface="+mn-ea"/>
              </a:rPr>
              <a:t>Perl</a:t>
            </a:r>
            <a:r>
              <a:rPr lang="zh-CN" altLang="en-US" sz="2000" dirty="0">
                <a:latin typeface="+mn-ea"/>
                <a:ea typeface="+mn-ea"/>
              </a:rPr>
              <a:t>、</a:t>
            </a:r>
            <a:r>
              <a:rPr lang="en-US" altLang="zh-CN" sz="2000" dirty="0">
                <a:latin typeface="+mn-ea"/>
                <a:ea typeface="+mn-ea"/>
              </a:rPr>
              <a:t>PHP</a:t>
            </a:r>
            <a:r>
              <a:rPr lang="zh-CN" altLang="en-US" sz="2000" dirty="0">
                <a:latin typeface="+mn-ea"/>
                <a:ea typeface="+mn-ea"/>
              </a:rPr>
              <a:t>、</a:t>
            </a:r>
            <a:r>
              <a:rPr lang="en-US" altLang="zh-CN" sz="2000" dirty="0">
                <a:latin typeface="+mn-ea"/>
                <a:ea typeface="+mn-ea"/>
              </a:rPr>
              <a:t>Python</a:t>
            </a:r>
            <a:r>
              <a:rPr lang="zh-CN" altLang="en-US" sz="2000" dirty="0">
                <a:latin typeface="+mn-ea"/>
                <a:ea typeface="+mn-ea"/>
              </a:rPr>
              <a:t>等。</a:t>
            </a:r>
            <a:endParaRPr lang="zh-CN" altLang="en-US" sz="2000" dirty="0">
              <a:latin typeface="+mn-ea"/>
              <a:ea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2000" b="1" u="sng" dirty="0">
                <a:latin typeface="+mn-ea"/>
                <a:ea typeface="+mn-ea"/>
              </a:rPr>
              <a:t>非脚本语言</a:t>
            </a:r>
            <a:r>
              <a:rPr lang="zh-CN" altLang="en-US" sz="2000" dirty="0">
                <a:latin typeface="+mn-ea"/>
                <a:ea typeface="+mn-ea"/>
              </a:rPr>
              <a:t>：</a:t>
            </a:r>
            <a:r>
              <a:rPr lang="en-US" altLang="zh-CN" sz="2000" dirty="0">
                <a:latin typeface="+mn-ea"/>
                <a:ea typeface="+mn-ea"/>
              </a:rPr>
              <a:t>C</a:t>
            </a:r>
            <a:r>
              <a:rPr lang="zh-CN" altLang="en-US" sz="2000" dirty="0">
                <a:latin typeface="+mn-ea"/>
                <a:ea typeface="+mn-ea"/>
              </a:rPr>
              <a:t>、</a:t>
            </a:r>
            <a:r>
              <a:rPr lang="en-US" altLang="zh-CN" sz="2000" dirty="0">
                <a:latin typeface="+mn-ea"/>
                <a:ea typeface="+mn-ea"/>
              </a:rPr>
              <a:t>C++</a:t>
            </a:r>
            <a:r>
              <a:rPr lang="zh-CN" altLang="en-US" sz="2000" dirty="0">
                <a:latin typeface="+mn-ea"/>
                <a:ea typeface="+mn-ea"/>
              </a:rPr>
              <a:t>、</a:t>
            </a:r>
            <a:r>
              <a:rPr lang="en-US" altLang="zh-CN" sz="2000" dirty="0">
                <a:latin typeface="+mn-ea"/>
                <a:ea typeface="+mn-ea"/>
              </a:rPr>
              <a:t>Java</a:t>
            </a:r>
            <a:r>
              <a:rPr lang="zh-CN" altLang="en-US" sz="2000" dirty="0">
                <a:latin typeface="+mn-ea"/>
                <a:ea typeface="+mn-ea"/>
              </a:rPr>
              <a:t>、</a:t>
            </a:r>
            <a:r>
              <a:rPr lang="en-US" altLang="zh-CN" sz="2000" dirty="0">
                <a:latin typeface="+mn-ea"/>
                <a:ea typeface="+mn-ea"/>
              </a:rPr>
              <a:t>C#</a:t>
            </a:r>
            <a:r>
              <a:rPr lang="zh-CN" altLang="en-US" sz="2000" dirty="0">
                <a:latin typeface="+mn-ea"/>
                <a:ea typeface="+mn-ea"/>
              </a:rPr>
              <a:t>等。</a:t>
            </a:r>
            <a:endParaRPr lang="zh-CN" altLang="en-US" sz="2000" dirty="0">
              <a:latin typeface="+mn-ea"/>
              <a:ea typeface="+mn-ea"/>
            </a:endParaRPr>
          </a:p>
        </p:txBody>
      </p:sp>
      <p:sp>
        <p:nvSpPr>
          <p:cNvPr id="5" name="矩形 4"/>
          <p:cNvSpPr>
            <a:spLocks noChangeArrowheads="1"/>
          </p:cNvSpPr>
          <p:nvPr/>
        </p:nvSpPr>
        <p:spPr bwMode="auto">
          <a:xfrm>
            <a:off x="361950" y="4168239"/>
            <a:ext cx="8407400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脚本语言与非脚本语言的</a:t>
            </a:r>
            <a:r>
              <a:rPr kumimoji="0" lang="zh-CN" altLang="en-US" sz="2000" b="1" i="0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区别：</a:t>
            </a:r>
            <a:endParaRPr kumimoji="0" lang="en-US" altLang="zh-CN" sz="2000" b="1" i="0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l"/>
              <a:defRPr/>
            </a:pP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非脚本语言一般需要编译、链接，生成独立的可执行文件后才能运行。</a:t>
            </a:r>
            <a:endParaRPr kumimoji="0" lang="en-US" altLang="zh-CN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l"/>
              <a:defRPr/>
            </a:pP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脚本语言依赖于解释器，只在被调用时自动进行解释或编译。</a:t>
            </a:r>
            <a:endParaRPr kumimoji="0" lang="en-US" altLang="zh-CN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标题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 anchorCtr="0">
            <a:noAutofit/>
          </a:bodyPr>
          <a:lstStyle/>
          <a:p>
            <a:r>
              <a:rPr lang="en-US" altLang="zh-CN" b="1" dirty="0" smtClean="0"/>
              <a:t>5. </a:t>
            </a:r>
            <a:r>
              <a:rPr lang="zh-CN" altLang="en-US" b="1" dirty="0" smtClean="0"/>
              <a:t>条件语句</a:t>
            </a:r>
            <a:endParaRPr lang="zh-CN" altLang="en-US" b="1" dirty="0"/>
          </a:p>
        </p:txBody>
      </p:sp>
      <p:sp>
        <p:nvSpPr>
          <p:cNvPr id="88067" name="Rectangle 2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28575">
            <a:noFill/>
          </a:ln>
        </p:spPr>
        <p:txBody>
          <a:bodyPr wrap="none" anchor="ctr" anchorCtr="0">
            <a:spAutoFit/>
          </a:bodyPr>
          <a:lstStyle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61950" y="1411975"/>
            <a:ext cx="8532813" cy="961289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 smtClean="0">
                <a:latin typeface="+mn-ea"/>
                <a:ea typeface="+mn-ea"/>
              </a:rPr>
              <a:t>       if </a:t>
            </a:r>
            <a:r>
              <a:rPr lang="zh-CN" altLang="en-US" sz="2000" dirty="0" smtClean="0">
                <a:latin typeface="+mn-ea"/>
                <a:ea typeface="+mn-ea"/>
              </a:rPr>
              <a:t>后面可增加</a:t>
            </a:r>
            <a:r>
              <a:rPr lang="en-US" sz="2000" dirty="0" smtClean="0">
                <a:latin typeface="+mn-ea"/>
                <a:ea typeface="+mn-ea"/>
              </a:rPr>
              <a:t> else </a:t>
            </a:r>
            <a:r>
              <a:rPr lang="zh-CN" altLang="en-US" sz="2000" dirty="0" smtClean="0">
                <a:latin typeface="+mn-ea"/>
                <a:ea typeface="+mn-ea"/>
              </a:rPr>
              <a:t>进行扩展，即组成</a:t>
            </a:r>
            <a:r>
              <a:rPr lang="en-US" sz="2000" dirty="0" smtClean="0">
                <a:latin typeface="+mn-ea"/>
                <a:ea typeface="+mn-ea"/>
              </a:rPr>
              <a:t> if</a:t>
            </a:r>
            <a:r>
              <a:rPr lang="en-US" altLang="zh-CN" sz="2000" dirty="0" smtClean="0">
                <a:latin typeface="+mn-ea"/>
                <a:ea typeface="+mn-ea"/>
              </a:rPr>
              <a:t>…</a:t>
            </a:r>
            <a:r>
              <a:rPr lang="en-US" sz="2000" dirty="0" smtClean="0">
                <a:latin typeface="+mn-ea"/>
                <a:ea typeface="+mn-ea"/>
              </a:rPr>
              <a:t>else </a:t>
            </a:r>
            <a:r>
              <a:rPr lang="zh-CN" altLang="en-US" sz="2000" dirty="0" smtClean="0">
                <a:latin typeface="+mn-ea"/>
                <a:ea typeface="+mn-ea"/>
              </a:rPr>
              <a:t>语句，当满足某种条件时，就进行某种处理，否则进行另一种处理。</a:t>
            </a:r>
            <a:endParaRPr lang="en-US" altLang="zh-CN" sz="2000" dirty="0" smtClean="0">
              <a:latin typeface="+mn-ea"/>
              <a:ea typeface="+mn-ea"/>
            </a:endParaRPr>
          </a:p>
        </p:txBody>
      </p:sp>
      <p:sp>
        <p:nvSpPr>
          <p:cNvPr id="6" name="矩形 38"/>
          <p:cNvSpPr>
            <a:spLocks noChangeArrowheads="1"/>
          </p:cNvSpPr>
          <p:nvPr/>
        </p:nvSpPr>
        <p:spPr bwMode="auto">
          <a:xfrm>
            <a:off x="250825" y="1047550"/>
            <a:ext cx="84296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457200" lvl="0" indent="-457200" eaLnBrk="1" hangingPunct="1">
              <a:defRPr/>
            </a:pPr>
            <a:r>
              <a:rPr kumimoji="0" lang="en-US" altLang="zh-CN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3)</a:t>
            </a:r>
            <a:r>
              <a:rPr kumimoji="0" lang="en-US" altLang="zh-CN" sz="2000" b="1" i="0" u="none" strike="noStrike" kern="1200" cap="none" spc="0" normalizeH="0" noProof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lang="en-US" altLang="zh-CN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If</a:t>
            </a:r>
            <a:r>
              <a:rPr lang="zh-CN" alt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多支语句</a:t>
            </a:r>
            <a:endParaRPr lang="zh-CN" alt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6978" name="Rectangle 2"/>
          <p:cNvSpPr>
            <a:spLocks noChangeArrowheads="1"/>
          </p:cNvSpPr>
          <p:nvPr/>
        </p:nvSpPr>
        <p:spPr bwMode="auto">
          <a:xfrm>
            <a:off x="889271" y="2422578"/>
            <a:ext cx="2992581" cy="4708981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kumimoji="0" lang="zh-CN" sz="200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  <a:cs typeface="Times New Roman" panose="02020603050405020304" pitchFamily="18" charset="0"/>
              </a:rPr>
              <a:t>其</a:t>
            </a:r>
            <a:r>
              <a:rPr lang="zh-CN" altLang="zh-CN" sz="2000" kern="0" dirty="0" smtClean="0">
                <a:latin typeface="+mn-ea"/>
                <a:ea typeface="+mn-ea"/>
                <a:cs typeface="Times New Roman" panose="02020603050405020304" pitchFamily="18" charset="0"/>
              </a:rPr>
              <a:t>基本结构如下</a:t>
            </a:r>
            <a:r>
              <a:rPr lang="zh-CN" altLang="zh-CN" kern="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</a:t>
            </a:r>
            <a:endParaRPr lang="en-US" altLang="zh-CN" i="1" kern="0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i="1" kern="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if (condition_1)</a:t>
            </a:r>
            <a:endParaRPr lang="en-US" altLang="zh-CN" i="1" kern="0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i="1" kern="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statement1;</a:t>
            </a:r>
            <a:endParaRPr lang="en-US" altLang="zh-CN" i="1" kern="0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i="1" kern="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else if (condition_2)</a:t>
            </a:r>
            <a:endParaRPr lang="zh-CN" altLang="en-US" i="1" kern="0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i="1" kern="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statement2;</a:t>
            </a:r>
            <a:endParaRPr lang="en-US" altLang="zh-CN" i="1" kern="0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i="1" kern="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…</a:t>
            </a:r>
            <a:endParaRPr lang="en-US" altLang="zh-CN" i="1" kern="0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i="1" kern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else if (</a:t>
            </a:r>
            <a:r>
              <a:rPr lang="en-US" altLang="zh-CN" i="1" kern="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condition_n</a:t>
            </a:r>
            <a:r>
              <a:rPr lang="en-US" altLang="zh-CN" i="1" kern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CN" altLang="en-US" i="1" kern="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i="1" kern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altLang="zh-CN" i="1" kern="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statementn</a:t>
            </a:r>
            <a:r>
              <a:rPr lang="en-US" altLang="zh-CN" i="1" kern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US" altLang="zh-CN" i="1" kern="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i="1" kern="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else</a:t>
            </a:r>
            <a:endParaRPr lang="zh-CN" altLang="en-US" i="1" kern="0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i="1" kern="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statementn+1;</a:t>
            </a:r>
            <a:endParaRPr lang="zh-CN" altLang="en-US" i="1" kern="0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defRPr/>
            </a:pPr>
            <a:endParaRPr lang="zh-CN" altLang="en-US" i="1" kern="0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graphicFrame>
        <p:nvGraphicFramePr>
          <p:cNvPr id="221187" name="Object 3"/>
          <p:cNvGraphicFramePr/>
          <p:nvPr/>
        </p:nvGraphicFramePr>
        <p:xfrm>
          <a:off x="2980707" y="2501900"/>
          <a:ext cx="5914056" cy="39820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69" name="" r:id="rId1" imgW="13970000" imgH="7772400" progId="Visio.Drawing.11">
                  <p:embed/>
                </p:oleObj>
              </mc:Choice>
              <mc:Fallback>
                <p:oleObj name="" r:id="rId1" imgW="13970000" imgH="7772400" progId="Visio.Drawing.11">
                  <p:embed/>
                  <p:pic>
                    <p:nvPicPr>
                      <p:cNvPr id="0" name="图片 7168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980707" y="2501900"/>
                        <a:ext cx="5914056" cy="398202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8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5" dur="500"/>
                                        <p:tgtEl>
                                          <p:spTgt spid="221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utoUpdateAnimBg="0" build="p"/>
      <p:bldP spid="6" grpId="0" autoUpdateAnimBg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标题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 anchorCtr="0">
            <a:noAutofit/>
          </a:bodyPr>
          <a:lstStyle/>
          <a:p>
            <a:r>
              <a:rPr lang="en-US" altLang="zh-CN" b="1" dirty="0" smtClean="0"/>
              <a:t>5. </a:t>
            </a:r>
            <a:r>
              <a:rPr lang="zh-CN" altLang="en-US" b="1" dirty="0" smtClean="0"/>
              <a:t>条件语句</a:t>
            </a:r>
            <a:endParaRPr lang="zh-CN" altLang="en-US" b="1" dirty="0"/>
          </a:p>
        </p:txBody>
      </p:sp>
      <p:graphicFrame>
        <p:nvGraphicFramePr>
          <p:cNvPr id="6" name="表格 5"/>
          <p:cNvGraphicFramePr>
            <a:graphicFrameLocks noGrp="1"/>
          </p:cNvGraphicFramePr>
          <p:nvPr/>
        </p:nvGraphicFramePr>
        <p:xfrm>
          <a:off x="652685" y="2041362"/>
          <a:ext cx="8194431" cy="4114800"/>
        </p:xfrm>
        <a:graphic>
          <a:graphicData uri="http://schemas.openxmlformats.org/drawingml/2006/table">
            <a:tbl>
              <a:tblPr/>
              <a:tblGrid>
                <a:gridCol w="8194431"/>
              </a:tblGrid>
              <a:tr h="77189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800" b="0" i="1" kern="0" noProof="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var</a:t>
                      </a:r>
                      <a:r>
                        <a:rPr lang="en-US" altLang="zh-CN" sz="1800" b="0" i="1" kern="0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day=new Date();</a:t>
                      </a:r>
                      <a:endParaRPr lang="en-US" altLang="zh-CN" sz="1800" b="0" i="1" kern="0" noProof="0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800" b="0" i="1" kern="0" noProof="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var</a:t>
                      </a:r>
                      <a:r>
                        <a:rPr lang="en-US" altLang="zh-CN" sz="1800" b="0" i="1" kern="0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time=</a:t>
                      </a:r>
                      <a:r>
                        <a:rPr lang="en-US" altLang="zh-CN" sz="1800" b="0" i="1" kern="0" noProof="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day.getHours</a:t>
                      </a:r>
                      <a:r>
                        <a:rPr lang="en-US" altLang="zh-CN" sz="1800" b="0" i="1" kern="0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();</a:t>
                      </a:r>
                      <a:endParaRPr lang="en-US" altLang="zh-CN" sz="1800" b="0" i="1" kern="0" noProof="0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800" b="0" i="1" kern="0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if(time&gt;=19||time&lt;6)</a:t>
                      </a:r>
                      <a:endParaRPr lang="en-US" altLang="zh-CN" sz="1800" b="0" i="1" kern="0" noProof="0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800" b="0" i="1" kern="0" baseline="0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     </a:t>
                      </a:r>
                      <a:r>
                        <a:rPr lang="en-US" altLang="zh-CN" sz="1800" b="0" i="1" kern="0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console.log('</a:t>
                      </a:r>
                      <a:r>
                        <a:rPr lang="zh-CN" altLang="en-US" sz="1800" b="0" i="1" kern="0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现在是夜晚</a:t>
                      </a:r>
                      <a:r>
                        <a:rPr lang="en-US" altLang="zh-CN" sz="1800" b="0" i="1" kern="0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');</a:t>
                      </a:r>
                      <a:endParaRPr lang="en-US" altLang="zh-CN" sz="1800" b="0" i="1" kern="0" noProof="0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800" b="0" i="1" kern="0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else if(time&lt;11)</a:t>
                      </a:r>
                      <a:endParaRPr lang="en-US" altLang="zh-CN" sz="1800" b="0" i="1" kern="0" noProof="0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800" b="0" i="1" kern="0" baseline="0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     </a:t>
                      </a:r>
                      <a:r>
                        <a:rPr lang="en-US" altLang="zh-CN" sz="1800" b="0" i="1" kern="0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console.log('</a:t>
                      </a:r>
                      <a:r>
                        <a:rPr lang="zh-CN" altLang="en-US" sz="1800" b="0" i="1" kern="0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现在是上午</a:t>
                      </a:r>
                      <a:r>
                        <a:rPr lang="en-US" altLang="zh-CN" sz="1800" b="0" i="1" kern="0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');</a:t>
                      </a:r>
                      <a:endParaRPr lang="en-US" altLang="zh-CN" sz="1800" b="0" i="1" kern="0" noProof="0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800" b="0" i="1" kern="0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else if(time&lt;13)</a:t>
                      </a:r>
                      <a:endParaRPr lang="en-US" altLang="zh-CN" sz="1800" b="0" i="1" kern="0" noProof="0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800" b="0" i="1" kern="0" baseline="0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     </a:t>
                      </a:r>
                      <a:r>
                        <a:rPr lang="en-US" altLang="zh-CN" sz="1800" b="0" i="1" kern="0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console.log('</a:t>
                      </a:r>
                      <a:r>
                        <a:rPr lang="zh-CN" altLang="en-US" sz="1800" b="0" i="1" kern="0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现在是中午</a:t>
                      </a:r>
                      <a:r>
                        <a:rPr lang="en-US" altLang="zh-CN" sz="1800" b="0" i="1" kern="0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');</a:t>
                      </a:r>
                      <a:endParaRPr lang="en-US" altLang="zh-CN" sz="1800" b="0" i="1" kern="0" noProof="0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800" b="0" i="1" kern="0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else</a:t>
                      </a:r>
                      <a:endParaRPr lang="en-US" altLang="zh-CN" sz="1800" b="0" i="1" kern="0" noProof="0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800" b="0" i="1" kern="0" baseline="0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      </a:t>
                      </a:r>
                      <a:r>
                        <a:rPr lang="en-US" altLang="zh-CN" sz="1800" b="0" i="1" kern="0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console.log('</a:t>
                      </a:r>
                      <a:r>
                        <a:rPr lang="zh-CN" altLang="en-US" sz="1800" b="0" i="1" kern="0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现在是下午</a:t>
                      </a:r>
                      <a:r>
                        <a:rPr lang="en-US" altLang="zh-CN" sz="1800" b="0" i="1" kern="0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');</a:t>
                      </a:r>
                      <a:endParaRPr lang="zh-CN" altLang="en-US" sz="1800" b="0" i="1" kern="0" noProof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34993" marR="34993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7" name="文本框 4"/>
          <p:cNvSpPr txBox="1"/>
          <p:nvPr/>
        </p:nvSpPr>
        <p:spPr>
          <a:xfrm>
            <a:off x="424019" y="1187532"/>
            <a:ext cx="5080000" cy="40011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lvl="0" algn="l">
              <a:buClrTx/>
              <a:buSzTx/>
              <a:buFontTx/>
            </a:pPr>
            <a:r>
              <a:rPr 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【案例1.</a:t>
            </a: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2</a:t>
            </a:r>
            <a:r>
              <a:rPr 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.</a:t>
            </a: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9</a:t>
            </a:r>
            <a:r>
              <a:rPr 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】</a:t>
            </a: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if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多支语句例子</a:t>
            </a:r>
            <a:endParaRPr lang="zh-CN" sz="20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标题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 anchorCtr="0">
            <a:noAutofit/>
          </a:bodyPr>
          <a:lstStyle/>
          <a:p>
            <a:r>
              <a:rPr lang="en-US" altLang="zh-CN" b="1" dirty="0" smtClean="0"/>
              <a:t>5. </a:t>
            </a:r>
            <a:r>
              <a:rPr lang="zh-CN" altLang="en-US" b="1" dirty="0" smtClean="0"/>
              <a:t>条件语句</a:t>
            </a:r>
            <a:endParaRPr lang="zh-CN" altLang="en-US" b="1" dirty="0"/>
          </a:p>
        </p:txBody>
      </p:sp>
      <p:sp>
        <p:nvSpPr>
          <p:cNvPr id="96259" name="Rectangle 2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28575">
            <a:noFill/>
          </a:ln>
        </p:spPr>
        <p:txBody>
          <a:bodyPr wrap="none" anchor="ctr" anchorCtr="0">
            <a:spAutoFit/>
          </a:bodyPr>
          <a:lstStyle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8" name="矩形 38"/>
          <p:cNvSpPr>
            <a:spLocks noChangeArrowheads="1"/>
          </p:cNvSpPr>
          <p:nvPr/>
        </p:nvSpPr>
        <p:spPr bwMode="auto">
          <a:xfrm>
            <a:off x="250825" y="1273175"/>
            <a:ext cx="84296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457200" marR="0" lvl="0" indent="-4572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defRPr/>
            </a:pPr>
            <a:r>
              <a:rPr kumimoji="0" lang="en-US" altLang="zh-CN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4</a:t>
            </a:r>
            <a:r>
              <a:rPr kumimoji="0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）</a:t>
            </a:r>
            <a:r>
              <a:rPr kumimoji="0" lang="en-US" altLang="zh-CN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switch</a:t>
            </a:r>
            <a:r>
              <a:rPr kumimoji="0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多支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语句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61951" y="1673225"/>
            <a:ext cx="7998278" cy="1015663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 smtClean="0">
                <a:latin typeface="+mn-ea"/>
                <a:ea typeface="+mn-ea"/>
              </a:rPr>
              <a:t>       </a:t>
            </a:r>
            <a:r>
              <a:rPr lang="en-US" altLang="zh-CN" sz="2000" dirty="0" smtClean="0">
                <a:latin typeface="+mn-ea"/>
                <a:ea typeface="+mn-ea"/>
              </a:rPr>
              <a:t>switch</a:t>
            </a:r>
            <a:r>
              <a:rPr lang="zh-CN" altLang="en-US" sz="2000" dirty="0">
                <a:latin typeface="+mn-ea"/>
                <a:ea typeface="+mn-ea"/>
              </a:rPr>
              <a:t>语句也是多分支语句，功能与</a:t>
            </a:r>
            <a:r>
              <a:rPr lang="en-US" altLang="zh-CN" sz="2000" dirty="0">
                <a:latin typeface="+mn-ea"/>
                <a:ea typeface="+mn-ea"/>
              </a:rPr>
              <a:t>if</a:t>
            </a:r>
            <a:r>
              <a:rPr lang="zh-CN" altLang="en-US" sz="2000" dirty="0">
                <a:latin typeface="+mn-ea"/>
                <a:ea typeface="+mn-ea"/>
              </a:rPr>
              <a:t>系列条件语句相同，不同的是它只能针对某个表达式的值作出判断，从而决定执行哪一段代码</a:t>
            </a:r>
            <a:r>
              <a:rPr lang="zh-CN" altLang="en-US" sz="2000" dirty="0" smtClean="0">
                <a:latin typeface="+mn-ea"/>
                <a:ea typeface="+mn-ea"/>
              </a:rPr>
              <a:t>。</a:t>
            </a:r>
            <a:endParaRPr lang="en-US" altLang="zh-CN" sz="2000" dirty="0">
              <a:latin typeface="+mn-ea"/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 build="p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标题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 anchorCtr="0">
            <a:noAutofit/>
          </a:bodyPr>
          <a:lstStyle/>
          <a:p>
            <a:r>
              <a:rPr lang="en-US" altLang="zh-CN" b="1" dirty="0" smtClean="0"/>
              <a:t>5. </a:t>
            </a:r>
            <a:r>
              <a:rPr lang="zh-CN" altLang="en-US" b="1" dirty="0" smtClean="0"/>
              <a:t>条件语句</a:t>
            </a:r>
            <a:endParaRPr lang="zh-CN" altLang="en-US" b="1" dirty="0"/>
          </a:p>
        </p:txBody>
      </p:sp>
      <p:sp>
        <p:nvSpPr>
          <p:cNvPr id="96259" name="Rectangle 2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28575">
            <a:noFill/>
          </a:ln>
        </p:spPr>
        <p:txBody>
          <a:bodyPr wrap="none" anchor="ctr" anchorCtr="0">
            <a:spAutoFit/>
          </a:bodyPr>
          <a:lstStyle/>
          <a:p>
            <a:endParaRPr lang="zh-CN" altLang="en-US" dirty="0">
              <a:latin typeface="Arial" panose="020B0604020202020204" pitchFamily="34" charset="0"/>
            </a:endParaRPr>
          </a:p>
        </p:txBody>
      </p:sp>
      <p:graphicFrame>
        <p:nvGraphicFramePr>
          <p:cNvPr id="193537" name="Object 1"/>
          <p:cNvGraphicFramePr/>
          <p:nvPr/>
        </p:nvGraphicFramePr>
        <p:xfrm>
          <a:off x="4263242" y="950026"/>
          <a:ext cx="4655128" cy="55457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3" name="" r:id="rId1" imgW="7581900" imgH="10121900" progId="Visio.Drawing.11">
                  <p:embed/>
                </p:oleObj>
              </mc:Choice>
              <mc:Fallback>
                <p:oleObj name="" r:id="rId1" imgW="7581900" imgH="10121900" progId="Visio.Drawing.11">
                  <p:embed/>
                  <p:pic>
                    <p:nvPicPr>
                      <p:cNvPr id="0" name="图片 8192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263242" y="950026"/>
                        <a:ext cx="4655128" cy="554577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699266" y="1128156"/>
            <a:ext cx="3563976" cy="429348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kumimoji="0" lang="zh-CN" sz="200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  <a:cs typeface="Times New Roman" panose="02020603050405020304" pitchFamily="18" charset="0"/>
              </a:rPr>
              <a:t>其</a:t>
            </a:r>
            <a:r>
              <a:rPr lang="zh-CN" altLang="zh-CN" sz="2000" kern="0" dirty="0" smtClean="0">
                <a:latin typeface="+mn-ea"/>
                <a:ea typeface="+mn-ea"/>
                <a:cs typeface="Times New Roman" panose="02020603050405020304" pitchFamily="18" charset="0"/>
              </a:rPr>
              <a:t>基本结构如下</a:t>
            </a:r>
            <a:r>
              <a:rPr lang="zh-CN" altLang="zh-CN" kern="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</a:t>
            </a:r>
            <a:endParaRPr lang="en-US" altLang="zh-CN" i="1" kern="0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i="1" kern="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switch (a)</a:t>
            </a:r>
            <a:endParaRPr lang="zh-CN" altLang="en-US" i="1" kern="0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i="1" kern="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{</a:t>
            </a:r>
            <a:endParaRPr lang="zh-CN" altLang="en-US" i="1" kern="0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i="1" kern="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case </a:t>
            </a:r>
            <a:r>
              <a:rPr lang="zh-CN" altLang="en-US" i="1" kern="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值</a:t>
            </a:r>
            <a:r>
              <a:rPr lang="en-US" altLang="zh-CN" i="1" kern="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1:</a:t>
            </a:r>
            <a:r>
              <a:rPr lang="zh-CN" altLang="en-US" i="1" kern="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</a:t>
            </a:r>
            <a:r>
              <a:rPr lang="en-US" altLang="zh-CN" i="1" kern="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statement1;[break;]</a:t>
            </a:r>
            <a:endParaRPr lang="zh-CN" altLang="en-US" i="1" kern="0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i="1" kern="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case </a:t>
            </a:r>
            <a:r>
              <a:rPr lang="zh-CN" altLang="en-US" i="1" kern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值</a:t>
            </a:r>
            <a:r>
              <a:rPr lang="en-US" altLang="zh-CN" i="1" kern="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2:</a:t>
            </a:r>
            <a:r>
              <a:rPr lang="zh-CN" altLang="en-US" i="1" kern="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</a:t>
            </a:r>
            <a:r>
              <a:rPr lang="en-US" altLang="zh-CN" i="1" kern="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statement2;[break];</a:t>
            </a:r>
            <a:endParaRPr lang="zh-CN" altLang="en-US" i="1" kern="0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i="1" kern="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……</a:t>
            </a:r>
            <a:endParaRPr lang="en-US" altLang="zh-CN" i="1" kern="0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i="1" kern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case</a:t>
            </a:r>
            <a:r>
              <a:rPr lang="zh-CN" altLang="en-US" i="1" kern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值</a:t>
            </a:r>
            <a:r>
              <a:rPr lang="en-US" altLang="zh-CN" i="1" kern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n-1:</a:t>
            </a:r>
            <a:r>
              <a:rPr lang="zh-CN" altLang="en-US" i="1" kern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altLang="zh-CN" i="1" kern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statementn-1;[break];</a:t>
            </a:r>
            <a:endParaRPr lang="zh-CN" altLang="en-US" i="1" kern="0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i="1" kern="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default:</a:t>
            </a:r>
            <a:r>
              <a:rPr lang="zh-CN" altLang="en-US" i="1" kern="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</a:t>
            </a:r>
            <a:r>
              <a:rPr lang="en-US" altLang="zh-CN" i="1" kern="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[statement n;]</a:t>
            </a:r>
            <a:endParaRPr lang="zh-CN" altLang="en-US" i="1" kern="0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i="1" kern="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}</a:t>
            </a:r>
            <a:endParaRPr lang="zh-CN" altLang="en-US" i="1" kern="0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defRPr/>
            </a:pPr>
            <a:endParaRPr lang="zh-CN" altLang="en-US" i="1" kern="0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500"/>
                                        <p:tgtEl>
                                          <p:spTgt spid="1935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标题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 anchorCtr="0">
            <a:noAutofit/>
          </a:bodyPr>
          <a:lstStyle/>
          <a:p>
            <a:r>
              <a:rPr lang="en-US" altLang="zh-CN" b="1" dirty="0" smtClean="0"/>
              <a:t>5. </a:t>
            </a:r>
            <a:r>
              <a:rPr lang="zh-CN" altLang="en-US" b="1" dirty="0" smtClean="0"/>
              <a:t>条件语句</a:t>
            </a:r>
            <a:endParaRPr lang="zh-CN" altLang="en-US" b="1" dirty="0"/>
          </a:p>
        </p:txBody>
      </p:sp>
      <p:graphicFrame>
        <p:nvGraphicFramePr>
          <p:cNvPr id="6" name="表格 5"/>
          <p:cNvGraphicFramePr>
            <a:graphicFrameLocks noGrp="1"/>
          </p:cNvGraphicFramePr>
          <p:nvPr/>
        </p:nvGraphicFramePr>
        <p:xfrm>
          <a:off x="652685" y="1587642"/>
          <a:ext cx="8194431" cy="4937760"/>
        </p:xfrm>
        <a:graphic>
          <a:graphicData uri="http://schemas.openxmlformats.org/drawingml/2006/table">
            <a:tbl>
              <a:tblPr/>
              <a:tblGrid>
                <a:gridCol w="8194431"/>
              </a:tblGrid>
              <a:tr h="77189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800" b="0" i="1" kern="0" baseline="0" noProof="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var</a:t>
                      </a:r>
                      <a:r>
                        <a:rPr lang="en-US" altLang="zh-CN" sz="1800" b="0" i="1" kern="0" baseline="0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d=new Date().</a:t>
                      </a:r>
                      <a:r>
                        <a:rPr lang="en-US" altLang="zh-CN" sz="1800" b="0" i="1" kern="0" baseline="0" noProof="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getDay</a:t>
                      </a:r>
                      <a:r>
                        <a:rPr lang="en-US" altLang="zh-CN" sz="1800" b="0" i="1" kern="0" baseline="0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(); </a:t>
                      </a:r>
                      <a:endParaRPr lang="zh-CN" altLang="en-US" sz="1800" b="0" i="1" kern="0" baseline="0" noProof="0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800" b="0" i="1" kern="0" baseline="0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switch (d) </a:t>
                      </a:r>
                      <a:endParaRPr lang="zh-CN" altLang="en-US" sz="1800" b="0" i="1" kern="0" baseline="0" noProof="0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800" b="0" i="1" kern="0" baseline="0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{ </a:t>
                      </a:r>
                      <a:endParaRPr lang="zh-CN" altLang="en-US" sz="1800" b="0" i="1" kern="0" baseline="0" noProof="0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800" b="0" i="1" kern="0" baseline="0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      case 0:x="</a:t>
                      </a:r>
                      <a:r>
                        <a:rPr lang="zh-CN" altLang="en-US" sz="1800" b="0" i="1" kern="0" baseline="0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今天是星期日</a:t>
                      </a:r>
                      <a:r>
                        <a:rPr lang="en-US" altLang="zh-CN" sz="1800" b="0" i="1" kern="0" baseline="0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"; break; </a:t>
                      </a:r>
                      <a:endParaRPr lang="zh-CN" altLang="en-US" sz="1800" b="0" i="1" kern="0" baseline="0" noProof="0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800" b="0" i="1" kern="0" baseline="0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     case 1:x="</a:t>
                      </a:r>
                      <a:r>
                        <a:rPr lang="zh-CN" altLang="en-US" sz="1800" b="0" i="1" kern="0" baseline="0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今天是星期一</a:t>
                      </a:r>
                      <a:r>
                        <a:rPr lang="en-US" altLang="zh-CN" sz="1800" b="0" i="1" kern="0" baseline="0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"; break; </a:t>
                      </a:r>
                      <a:endParaRPr lang="zh-CN" altLang="en-US" sz="1800" b="0" i="1" kern="0" baseline="0" noProof="0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800" b="0" i="1" kern="0" baseline="0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     case 2:x="</a:t>
                      </a:r>
                      <a:r>
                        <a:rPr lang="zh-CN" altLang="en-US" sz="1800" b="0" i="1" kern="0" baseline="0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今天是星期二</a:t>
                      </a:r>
                      <a:r>
                        <a:rPr lang="en-US" altLang="zh-CN" sz="1800" b="0" i="1" kern="0" baseline="0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"; break; </a:t>
                      </a:r>
                      <a:endParaRPr lang="zh-CN" altLang="en-US" sz="1800" b="0" i="1" kern="0" baseline="0" noProof="0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800" b="0" i="1" kern="0" baseline="0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     case 3:x="</a:t>
                      </a:r>
                      <a:r>
                        <a:rPr lang="zh-CN" altLang="en-US" sz="1800" b="0" i="1" kern="0" baseline="0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今天是星期三</a:t>
                      </a:r>
                      <a:r>
                        <a:rPr lang="en-US" altLang="zh-CN" sz="1800" b="0" i="1" kern="0" baseline="0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"; break; </a:t>
                      </a:r>
                      <a:endParaRPr lang="zh-CN" altLang="en-US" sz="1800" b="0" i="1" kern="0" baseline="0" noProof="0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800" b="0" i="1" kern="0" baseline="0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     case 4:x="</a:t>
                      </a:r>
                      <a:r>
                        <a:rPr lang="zh-CN" altLang="en-US" sz="1800" b="0" i="1" kern="0" baseline="0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今天是星期四</a:t>
                      </a:r>
                      <a:r>
                        <a:rPr lang="en-US" altLang="zh-CN" sz="1800" b="0" i="1" kern="0" baseline="0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"; break; </a:t>
                      </a:r>
                      <a:endParaRPr lang="zh-CN" altLang="en-US" sz="1800" b="0" i="1" kern="0" baseline="0" noProof="0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800" b="0" i="1" kern="0" baseline="0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     case 5:x="</a:t>
                      </a:r>
                      <a:r>
                        <a:rPr lang="zh-CN" altLang="en-US" sz="1800" b="0" i="1" kern="0" baseline="0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今天是星期五</a:t>
                      </a:r>
                      <a:r>
                        <a:rPr lang="en-US" altLang="zh-CN" sz="1800" b="0" i="1" kern="0" baseline="0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"; break; </a:t>
                      </a:r>
                      <a:endParaRPr lang="zh-CN" altLang="en-US" sz="1800" b="0" i="1" kern="0" baseline="0" noProof="0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800" b="0" i="1" kern="0" baseline="0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     case 6:x="</a:t>
                      </a:r>
                      <a:r>
                        <a:rPr lang="zh-CN" altLang="en-US" sz="1800" b="0" i="1" kern="0" baseline="0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今天是星期六</a:t>
                      </a:r>
                      <a:r>
                        <a:rPr lang="en-US" altLang="zh-CN" sz="1800" b="0" i="1" kern="0" baseline="0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"; break; </a:t>
                      </a:r>
                      <a:endParaRPr lang="zh-CN" altLang="en-US" sz="1800" b="0" i="1" kern="0" baseline="0" noProof="0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800" b="0" i="1" kern="0" baseline="0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}</a:t>
                      </a:r>
                      <a:endParaRPr lang="en-US" altLang="zh-CN" sz="1800" b="0" i="1" kern="0" baseline="0" noProof="0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800" b="0" i="1" kern="0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console.log(x);</a:t>
                      </a:r>
                      <a:endParaRPr lang="zh-CN" altLang="en-US" sz="1800" b="0" i="1" kern="0" baseline="0" noProof="0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34993" marR="34993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7" name="文本框 4"/>
          <p:cNvSpPr txBox="1"/>
          <p:nvPr/>
        </p:nvSpPr>
        <p:spPr>
          <a:xfrm>
            <a:off x="424019" y="987477"/>
            <a:ext cx="5080000" cy="40011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lvl="0" algn="l">
              <a:buClrTx/>
              <a:buSzTx/>
              <a:buFontTx/>
            </a:pPr>
            <a:r>
              <a:rPr 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【案例1.</a:t>
            </a: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2</a:t>
            </a:r>
            <a:r>
              <a:rPr 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.</a:t>
            </a: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10</a:t>
            </a:r>
            <a:r>
              <a:rPr 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】</a:t>
            </a: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switch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多支语句例子</a:t>
            </a:r>
            <a:endParaRPr lang="zh-CN" sz="20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标题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 anchorCtr="0">
            <a:noAutofit/>
          </a:bodyPr>
          <a:lstStyle/>
          <a:p>
            <a:r>
              <a:rPr lang="en-US" altLang="zh-CN" b="1" dirty="0" smtClean="0"/>
              <a:t>6. </a:t>
            </a:r>
            <a:r>
              <a:rPr lang="zh-CN" altLang="en-US" b="1" dirty="0" smtClean="0"/>
              <a:t>循环语句</a:t>
            </a:r>
            <a:endParaRPr lang="zh-CN" altLang="en-US" b="1" dirty="0"/>
          </a:p>
        </p:txBody>
      </p:sp>
      <p:sp>
        <p:nvSpPr>
          <p:cNvPr id="96259" name="Rectangle 2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28575">
            <a:noFill/>
          </a:ln>
        </p:spPr>
        <p:txBody>
          <a:bodyPr wrap="none" anchor="ctr" anchorCtr="0">
            <a:spAutoFit/>
          </a:bodyPr>
          <a:lstStyle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8" name="矩形 38"/>
          <p:cNvSpPr>
            <a:spLocks noChangeArrowheads="1"/>
          </p:cNvSpPr>
          <p:nvPr/>
        </p:nvSpPr>
        <p:spPr bwMode="auto">
          <a:xfrm>
            <a:off x="250825" y="1073150"/>
            <a:ext cx="84296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457200" marR="0" lvl="0" indent="-4572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defRPr/>
            </a:pPr>
            <a:r>
              <a:rPr kumimoji="0" lang="en-US" altLang="zh-CN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</a:t>
            </a:r>
            <a:r>
              <a:rPr kumimoji="0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）</a:t>
            </a:r>
            <a:r>
              <a:rPr kumimoji="0" lang="en-US" altLang="zh-CN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for</a:t>
            </a:r>
            <a:r>
              <a:rPr kumimoji="0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语句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61950" y="1473200"/>
            <a:ext cx="8318499" cy="1015663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 smtClean="0">
                <a:latin typeface="+mj-ea"/>
                <a:ea typeface="+mj-ea"/>
              </a:rPr>
              <a:t>        循环语句就是可以实现一段代码的重复执行。</a:t>
            </a:r>
            <a:r>
              <a:rPr lang="en-US" sz="2000" dirty="0" smtClean="0">
                <a:latin typeface="+mj-ea"/>
                <a:ea typeface="+mj-ea"/>
              </a:rPr>
              <a:t> for </a:t>
            </a:r>
            <a:r>
              <a:rPr lang="zh-CN" altLang="en-US" sz="2000" dirty="0" smtClean="0">
                <a:latin typeface="+mj-ea"/>
                <a:ea typeface="+mj-ea"/>
              </a:rPr>
              <a:t>循环语句按照指定的循环次数，循环执行循环体内语句（或语句块），其基本结构如下：</a:t>
            </a:r>
            <a:endParaRPr lang="zh-CN" altLang="en-US" sz="2000" dirty="0" smtClean="0">
              <a:latin typeface="+mj-ea"/>
              <a:ea typeface="+mj-ea"/>
            </a:endParaRPr>
          </a:p>
        </p:txBody>
      </p:sp>
      <p:sp>
        <p:nvSpPr>
          <p:cNvPr id="223233" name="Rectangle 1"/>
          <p:cNvSpPr>
            <a:spLocks noChangeArrowheads="1"/>
          </p:cNvSpPr>
          <p:nvPr/>
        </p:nvSpPr>
        <p:spPr bwMode="auto">
          <a:xfrm>
            <a:off x="559584" y="2507034"/>
            <a:ext cx="5603710" cy="1754326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R="0" lvl="0">
              <a:lnSpc>
                <a:spcPct val="150000"/>
              </a:lnSpc>
              <a:buClrTx/>
              <a:buSzTx/>
              <a:defRPr/>
            </a:pPr>
            <a:r>
              <a:rPr lang="en-US" altLang="zh-CN" i="1" kern="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for(</a:t>
            </a:r>
            <a:r>
              <a:rPr lang="zh-CN" altLang="en-US" i="1" kern="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初始化表达式</a:t>
            </a:r>
            <a:r>
              <a:rPr lang="en-US" altLang="zh-CN" i="1" kern="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; </a:t>
            </a:r>
            <a:r>
              <a:rPr lang="zh-CN" altLang="en-US" i="1" kern="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循环条件</a:t>
            </a:r>
            <a:r>
              <a:rPr lang="en-US" altLang="zh-CN" i="1" kern="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; </a:t>
            </a:r>
            <a:r>
              <a:rPr lang="zh-CN" altLang="en-US" i="1" kern="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操作表达式</a:t>
            </a:r>
            <a:r>
              <a:rPr lang="en-US" altLang="zh-CN" i="1" kern="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)</a:t>
            </a:r>
            <a:endParaRPr lang="en-US" altLang="zh-CN" i="1" kern="0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R="0" lvl="0">
              <a:lnSpc>
                <a:spcPct val="150000"/>
              </a:lnSpc>
              <a:buClrTx/>
              <a:buSzTx/>
              <a:defRPr/>
            </a:pPr>
            <a:r>
              <a:rPr lang="en-US" altLang="zh-CN" i="1" kern="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{</a:t>
            </a:r>
            <a:endParaRPr lang="en-US" altLang="zh-CN" i="1" kern="0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R="0" lvl="0">
              <a:lnSpc>
                <a:spcPct val="150000"/>
              </a:lnSpc>
              <a:buClrTx/>
              <a:buSzTx/>
              <a:defRPr/>
            </a:pPr>
            <a:r>
              <a:rPr lang="en-US" altLang="zh-CN" i="1" kern="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</a:t>
            </a:r>
            <a:r>
              <a:rPr lang="zh-CN" altLang="en-US" i="1" kern="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循环体</a:t>
            </a:r>
            <a:endParaRPr kumimoji="0" lang="en-US" altLang="zh-CN" sz="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i="1" kern="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}</a:t>
            </a:r>
            <a:endParaRPr lang="en-US" altLang="zh-CN" i="1" kern="0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graphicFrame>
        <p:nvGraphicFramePr>
          <p:cNvPr id="223234" name="Object 2"/>
          <p:cNvGraphicFramePr/>
          <p:nvPr/>
        </p:nvGraphicFramePr>
        <p:xfrm>
          <a:off x="5760233" y="2507034"/>
          <a:ext cx="2743200" cy="4059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17" name="" r:id="rId1" imgW="5410200" imgH="8013700" progId="Visio.Drawing.11">
                  <p:embed/>
                </p:oleObj>
              </mc:Choice>
              <mc:Fallback>
                <p:oleObj name="" r:id="rId1" imgW="5410200" imgH="8013700" progId="Visio.Drawing.11">
                  <p:embed/>
                  <p:pic>
                    <p:nvPicPr>
                      <p:cNvPr id="0" name="图片 921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760233" y="2507034"/>
                        <a:ext cx="2743200" cy="405923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232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232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 build="p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标题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 anchorCtr="0">
            <a:noAutofit/>
          </a:bodyPr>
          <a:lstStyle/>
          <a:p>
            <a:r>
              <a:rPr lang="en-US" altLang="zh-CN" b="1" dirty="0" smtClean="0"/>
              <a:t>6. </a:t>
            </a:r>
            <a:r>
              <a:rPr lang="zh-CN" altLang="en-US" b="1" dirty="0" smtClean="0"/>
              <a:t>循环语句</a:t>
            </a:r>
            <a:endParaRPr lang="zh-CN" altLang="en-US" b="1" dirty="0"/>
          </a:p>
        </p:txBody>
      </p:sp>
      <p:graphicFrame>
        <p:nvGraphicFramePr>
          <p:cNvPr id="6" name="表格 5"/>
          <p:cNvGraphicFramePr>
            <a:graphicFrameLocks noGrp="1"/>
          </p:cNvGraphicFramePr>
          <p:nvPr/>
        </p:nvGraphicFramePr>
        <p:xfrm>
          <a:off x="652685" y="1587642"/>
          <a:ext cx="8194431" cy="2468880"/>
        </p:xfrm>
        <a:graphic>
          <a:graphicData uri="http://schemas.openxmlformats.org/drawingml/2006/table">
            <a:tbl>
              <a:tblPr/>
              <a:tblGrid>
                <a:gridCol w="8194431"/>
              </a:tblGrid>
              <a:tr h="77189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800" b="0" i="1" kern="0" baseline="0" noProof="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var</a:t>
                      </a:r>
                      <a:r>
                        <a:rPr lang="en-US" altLang="zh-CN" sz="1800" b="0" i="1" kern="0" baseline="0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sum=0;</a:t>
                      </a:r>
                      <a:endParaRPr lang="zh-CN" altLang="en-US" sz="1800" b="0" i="1" kern="0" baseline="0" noProof="0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800" b="0" i="1" kern="0" baseline="0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for(</a:t>
                      </a:r>
                      <a:r>
                        <a:rPr lang="en-US" altLang="zh-CN" sz="1800" b="0" i="1" kern="0" baseline="0" noProof="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var</a:t>
                      </a:r>
                      <a:r>
                        <a:rPr lang="en-US" altLang="zh-CN" sz="1800" b="0" i="1" kern="0" baseline="0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CN" sz="1800" b="0" i="1" kern="0" baseline="0" noProof="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</a:t>
                      </a:r>
                      <a:r>
                        <a:rPr lang="en-US" altLang="zh-CN" sz="1800" b="0" i="1" kern="0" baseline="0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=1;i&lt;=100;i++)</a:t>
                      </a:r>
                      <a:endParaRPr lang="zh-CN" altLang="en-US" sz="1800" b="0" i="1" kern="0" baseline="0" noProof="0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800" b="0" i="1" kern="0" baseline="0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{</a:t>
                      </a:r>
                      <a:endParaRPr lang="zh-CN" altLang="en-US" sz="1800" b="0" i="1" kern="0" baseline="0" noProof="0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800" b="0" i="1" kern="0" baseline="0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    sum+=</a:t>
                      </a:r>
                      <a:r>
                        <a:rPr lang="en-US" altLang="zh-CN" sz="1800" b="0" i="1" kern="0" baseline="0" noProof="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</a:t>
                      </a:r>
                      <a:r>
                        <a:rPr lang="en-US" altLang="zh-CN" sz="1800" b="0" i="1" kern="0" baseline="0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;</a:t>
                      </a:r>
                      <a:endParaRPr lang="zh-CN" altLang="en-US" sz="1800" b="0" i="1" kern="0" baseline="0" noProof="0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800" b="0" i="1" kern="0" baseline="0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}</a:t>
                      </a:r>
                      <a:endParaRPr lang="en-US" altLang="zh-CN" sz="1800" b="0" i="1" kern="0" baseline="0" noProof="0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800" b="0" i="1" kern="0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console.log(</a:t>
                      </a:r>
                      <a:r>
                        <a:rPr lang="en-US" altLang="zh-CN" sz="1800" b="0" i="1" kern="0" baseline="0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sum</a:t>
                      </a:r>
                      <a:r>
                        <a:rPr lang="en-US" altLang="zh-CN" sz="1800" b="0" i="1" kern="0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);</a:t>
                      </a:r>
                      <a:endParaRPr lang="zh-CN" altLang="en-US" sz="1800" b="0" i="1" kern="0" baseline="0" noProof="0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34993" marR="34993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7" name="文本框 4"/>
          <p:cNvSpPr txBox="1"/>
          <p:nvPr/>
        </p:nvSpPr>
        <p:spPr>
          <a:xfrm>
            <a:off x="424019" y="987477"/>
            <a:ext cx="5080000" cy="40011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lvl="0" algn="l">
              <a:buClrTx/>
              <a:buSzTx/>
              <a:buFontTx/>
            </a:pPr>
            <a:r>
              <a:rPr 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【案例1.</a:t>
            </a: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2</a:t>
            </a:r>
            <a:r>
              <a:rPr 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.</a:t>
            </a: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11</a:t>
            </a:r>
            <a:r>
              <a:rPr 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】</a:t>
            </a: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for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语句例子</a:t>
            </a:r>
            <a:endParaRPr lang="zh-CN" sz="20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标题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 anchorCtr="0">
            <a:noAutofit/>
          </a:bodyPr>
          <a:lstStyle/>
          <a:p>
            <a:r>
              <a:rPr lang="en-US" altLang="zh-CN" b="1" dirty="0" smtClean="0"/>
              <a:t>6. </a:t>
            </a:r>
            <a:r>
              <a:rPr lang="zh-CN" altLang="en-US" b="1" dirty="0" smtClean="0"/>
              <a:t>循环语句</a:t>
            </a:r>
            <a:endParaRPr lang="zh-CN" altLang="en-US" b="1" dirty="0"/>
          </a:p>
        </p:txBody>
      </p:sp>
      <p:sp>
        <p:nvSpPr>
          <p:cNvPr id="100355" name="Rectangle 2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28575">
            <a:noFill/>
          </a:ln>
        </p:spPr>
        <p:txBody>
          <a:bodyPr wrap="none" anchor="ctr" anchorCtr="0">
            <a:spAutoFit/>
          </a:bodyPr>
          <a:lstStyle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8" name="矩形 38"/>
          <p:cNvSpPr>
            <a:spLocks noChangeArrowheads="1"/>
          </p:cNvSpPr>
          <p:nvPr/>
        </p:nvSpPr>
        <p:spPr bwMode="auto">
          <a:xfrm>
            <a:off x="250825" y="1273175"/>
            <a:ext cx="84296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457200" marR="0" lvl="0" indent="-4572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defRPr/>
            </a:pPr>
            <a:r>
              <a:rPr kumimoji="0" lang="en-US" altLang="zh-CN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2)</a:t>
            </a:r>
            <a:r>
              <a:rPr kumimoji="0" lang="en-US" altLang="zh-CN" sz="2000" b="1" i="0" u="none" strike="noStrike" kern="1200" cap="none" spc="0" normalizeH="0" noProof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while</a:t>
            </a:r>
            <a:r>
              <a:rPr kumimoji="0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语句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0363" name="Rectangle 2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28575">
            <a:noFill/>
          </a:ln>
        </p:spPr>
        <p:txBody>
          <a:bodyPr wrap="none" anchor="ctr" anchorCtr="0">
            <a:spAutoFit/>
          </a:bodyPr>
          <a:lstStyle/>
          <a:p>
            <a:endParaRPr lang="zh-CN" altLang="en-US" dirty="0">
              <a:latin typeface="Arial" panose="020B0604020202020204" pitchFamily="34" charset="0"/>
            </a:endParaRPr>
          </a:p>
        </p:txBody>
      </p:sp>
      <p:graphicFrame>
        <p:nvGraphicFramePr>
          <p:cNvPr id="19" name="对象 18"/>
          <p:cNvGraphicFramePr/>
          <p:nvPr/>
        </p:nvGraphicFramePr>
        <p:xfrm>
          <a:off x="6115050" y="2066306"/>
          <a:ext cx="2565400" cy="32538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1" name="" r:id="rId1" imgW="4318000" imgH="4800600" progId="Visio.Drawing.11">
                  <p:embed/>
                </p:oleObj>
              </mc:Choice>
              <mc:Fallback>
                <p:oleObj name="" r:id="rId1" imgW="4318000" imgH="4800600" progId="Visio.Drawing.11">
                  <p:embed/>
                  <p:pic>
                    <p:nvPicPr>
                      <p:cNvPr id="0" name="图片 10240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6115050" y="2066306"/>
                        <a:ext cx="2565400" cy="325384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4562" name="Rectangle 2"/>
          <p:cNvSpPr>
            <a:spLocks noChangeArrowheads="1"/>
          </p:cNvSpPr>
          <p:nvPr/>
        </p:nvSpPr>
        <p:spPr bwMode="auto">
          <a:xfrm>
            <a:off x="451261" y="1686302"/>
            <a:ext cx="6080168" cy="498598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26670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000" dirty="0" smtClean="0">
                <a:latin typeface="+mj-ea"/>
                <a:ea typeface="+mj-ea"/>
              </a:rPr>
              <a:t>    while </a:t>
            </a:r>
            <a:r>
              <a:rPr lang="zh-CN" altLang="en-US" sz="2000" dirty="0" smtClean="0">
                <a:latin typeface="+mj-ea"/>
                <a:ea typeface="+mj-ea"/>
              </a:rPr>
              <a:t>语句与 </a:t>
            </a:r>
            <a:r>
              <a:rPr lang="en-US" altLang="zh-CN" sz="2000" dirty="0" smtClean="0">
                <a:latin typeface="+mj-ea"/>
                <a:ea typeface="+mj-ea"/>
              </a:rPr>
              <a:t>if </a:t>
            </a:r>
            <a:r>
              <a:rPr lang="zh-CN" altLang="en-US" sz="2000" dirty="0" smtClean="0">
                <a:latin typeface="+mj-ea"/>
                <a:ea typeface="+mj-ea"/>
              </a:rPr>
              <a:t>语句相似，均有条件地控制语句（或语句块）的执行，其语言结构基本相同</a:t>
            </a:r>
            <a:r>
              <a:rPr lang="en-US" altLang="zh-CN" sz="2000" dirty="0" smtClean="0">
                <a:latin typeface="+mj-ea"/>
                <a:ea typeface="+mj-ea"/>
              </a:rPr>
              <a:t>:</a:t>
            </a:r>
            <a:endParaRPr lang="en-US" altLang="zh-CN" sz="2000" dirty="0" smtClean="0">
              <a:latin typeface="+mj-ea"/>
              <a:ea typeface="+mj-ea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i="1" kern="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while(conditions)</a:t>
            </a:r>
            <a:endParaRPr lang="en-US" altLang="zh-CN" i="1" kern="0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i="1" kern="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{</a:t>
            </a:r>
            <a:endParaRPr lang="en-US" altLang="zh-CN" i="1" kern="0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i="1" kern="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statements;</a:t>
            </a:r>
            <a:endParaRPr lang="en-US" altLang="zh-CN" i="1" kern="0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i="1" kern="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}</a:t>
            </a:r>
            <a:endParaRPr lang="en-US" altLang="zh-CN" i="1" kern="0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333375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000" dirty="0" smtClean="0">
                <a:latin typeface="+mj-ea"/>
                <a:ea typeface="+mj-ea"/>
              </a:rPr>
              <a:t>   while </a:t>
            </a:r>
            <a:r>
              <a:rPr lang="zh-CN" altLang="en-US" sz="2000" dirty="0" smtClean="0">
                <a:latin typeface="+mj-ea"/>
                <a:ea typeface="+mj-ea"/>
              </a:rPr>
              <a:t>语句与 </a:t>
            </a:r>
            <a:r>
              <a:rPr lang="en-US" altLang="zh-CN" sz="2000" dirty="0" smtClean="0">
                <a:latin typeface="+mj-ea"/>
                <a:ea typeface="+mj-ea"/>
              </a:rPr>
              <a:t>if </a:t>
            </a:r>
            <a:r>
              <a:rPr lang="zh-CN" altLang="en-US" sz="2000" dirty="0" smtClean="0">
                <a:latin typeface="+mj-ea"/>
                <a:ea typeface="+mj-ea"/>
              </a:rPr>
              <a:t>语句的不同之处在于：在 </a:t>
            </a:r>
            <a:r>
              <a:rPr lang="en-US" altLang="zh-CN" sz="2000" dirty="0" smtClean="0">
                <a:latin typeface="+mj-ea"/>
                <a:ea typeface="+mj-ea"/>
              </a:rPr>
              <a:t>if </a:t>
            </a:r>
            <a:r>
              <a:rPr lang="zh-CN" altLang="en-US" sz="2000" dirty="0" smtClean="0">
                <a:latin typeface="+mj-ea"/>
                <a:ea typeface="+mj-ea"/>
              </a:rPr>
              <a:t>条件假设语句中，若逻辑条件表达式为真，则运行 </a:t>
            </a:r>
            <a:r>
              <a:rPr lang="en-US" altLang="zh-CN" sz="2000" dirty="0" smtClean="0">
                <a:latin typeface="+mj-ea"/>
                <a:ea typeface="+mj-ea"/>
              </a:rPr>
              <a:t>statements </a:t>
            </a:r>
            <a:r>
              <a:rPr lang="zh-CN" altLang="en-US" sz="2000" dirty="0" smtClean="0">
                <a:latin typeface="+mj-ea"/>
                <a:ea typeface="+mj-ea"/>
              </a:rPr>
              <a:t>语句（或语句块），且仅运行一次；</a:t>
            </a:r>
            <a:r>
              <a:rPr lang="en-US" altLang="zh-CN" sz="2000" dirty="0" smtClean="0">
                <a:latin typeface="+mj-ea"/>
                <a:ea typeface="+mj-ea"/>
              </a:rPr>
              <a:t>while </a:t>
            </a:r>
            <a:r>
              <a:rPr lang="zh-CN" altLang="en-US" sz="2000" dirty="0" smtClean="0">
                <a:latin typeface="+mj-ea"/>
                <a:ea typeface="+mj-ea"/>
              </a:rPr>
              <a:t>循环语句则是在逻辑条件表达式为真的情况下，反复执行循环体内包含的语句（或语句块）。</a:t>
            </a:r>
            <a:endParaRPr lang="zh-CN" altLang="en-US" sz="2000" dirty="0" smtClean="0">
              <a:latin typeface="+mj-ea"/>
              <a:ea typeface="+mj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subSp spid="_x0000_s194561"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">
                                            <p:subSp spid="_x0000_s194561"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>
                                            <p:subSp spid="_x0000_s194561"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utoUpdateAnimBg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标题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 anchorCtr="0">
            <a:noAutofit/>
          </a:bodyPr>
          <a:lstStyle/>
          <a:p>
            <a:r>
              <a:rPr lang="en-US" altLang="zh-CN" b="1" dirty="0" smtClean="0"/>
              <a:t>6. </a:t>
            </a:r>
            <a:r>
              <a:rPr lang="zh-CN" altLang="en-US" b="1" dirty="0" smtClean="0"/>
              <a:t>循环语句</a:t>
            </a:r>
            <a:endParaRPr lang="zh-CN" altLang="en-US" b="1" dirty="0"/>
          </a:p>
        </p:txBody>
      </p:sp>
      <p:graphicFrame>
        <p:nvGraphicFramePr>
          <p:cNvPr id="6" name="表格 5"/>
          <p:cNvGraphicFramePr>
            <a:graphicFrameLocks noGrp="1"/>
          </p:cNvGraphicFramePr>
          <p:nvPr/>
        </p:nvGraphicFramePr>
        <p:xfrm>
          <a:off x="652685" y="1587642"/>
          <a:ext cx="8194431" cy="3291840"/>
        </p:xfrm>
        <a:graphic>
          <a:graphicData uri="http://schemas.openxmlformats.org/drawingml/2006/table">
            <a:tbl>
              <a:tblPr/>
              <a:tblGrid>
                <a:gridCol w="8194431"/>
              </a:tblGrid>
              <a:tr h="77189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800" b="0" i="1" kern="0" baseline="0" noProof="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var</a:t>
                      </a:r>
                      <a:r>
                        <a:rPr lang="en-US" altLang="zh-CN" sz="1800" b="0" i="1" kern="0" baseline="0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sum=0;</a:t>
                      </a:r>
                      <a:endParaRPr lang="zh-CN" altLang="en-US" sz="1800" b="0" i="1" kern="0" baseline="0" noProof="0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800" b="0" i="1" kern="0" baseline="0" noProof="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var</a:t>
                      </a:r>
                      <a:r>
                        <a:rPr lang="en-US" altLang="zh-CN" sz="1800" b="0" i="1" kern="0" baseline="0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CN" sz="1800" b="0" i="1" kern="0" baseline="0" noProof="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</a:t>
                      </a:r>
                      <a:r>
                        <a:rPr lang="en-US" altLang="zh-CN" sz="1800" b="0" i="1" kern="0" baseline="0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=1;</a:t>
                      </a:r>
                      <a:endParaRPr lang="zh-CN" altLang="en-US" sz="1800" b="0" i="1" kern="0" baseline="0" noProof="0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800" b="0" i="1" kern="0" baseline="0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while(</a:t>
                      </a:r>
                      <a:r>
                        <a:rPr lang="en-US" altLang="zh-CN" sz="1800" b="0" i="1" kern="0" baseline="0" noProof="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</a:t>
                      </a:r>
                      <a:r>
                        <a:rPr lang="en-US" altLang="zh-CN" sz="1800" b="0" i="1" kern="0" baseline="0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&lt;=100)</a:t>
                      </a:r>
                      <a:endParaRPr lang="zh-CN" altLang="en-US" sz="1800" b="0" i="1" kern="0" baseline="0" noProof="0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800" b="0" i="1" kern="0" baseline="0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{</a:t>
                      </a:r>
                      <a:endParaRPr lang="zh-CN" altLang="en-US" sz="1800" b="0" i="1" kern="0" baseline="0" noProof="0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800" b="0" i="1" kern="0" baseline="0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     sum+=</a:t>
                      </a:r>
                      <a:r>
                        <a:rPr lang="en-US" altLang="zh-CN" sz="1800" b="0" i="1" kern="0" baseline="0" noProof="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</a:t>
                      </a:r>
                      <a:r>
                        <a:rPr lang="en-US" altLang="zh-CN" sz="1800" b="0" i="1" kern="0" baseline="0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;</a:t>
                      </a:r>
                      <a:endParaRPr lang="zh-CN" altLang="en-US" sz="1800" b="0" i="1" kern="0" baseline="0" noProof="0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800" b="0" i="1" kern="0" baseline="0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     </a:t>
                      </a:r>
                      <a:r>
                        <a:rPr lang="en-US" altLang="zh-CN" sz="1800" b="0" i="1" kern="0" baseline="0" noProof="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</a:t>
                      </a:r>
                      <a:r>
                        <a:rPr lang="en-US" altLang="zh-CN" sz="1800" b="0" i="1" kern="0" baseline="0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++;</a:t>
                      </a:r>
                      <a:endParaRPr lang="zh-CN" altLang="en-US" sz="1800" b="0" i="1" kern="0" baseline="0" noProof="0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800" b="0" i="1" kern="0" baseline="0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}</a:t>
                      </a:r>
                      <a:endParaRPr lang="en-US" altLang="zh-CN" sz="1800" b="0" i="1" kern="0" baseline="0" noProof="0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800" b="0" i="1" kern="0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console.log(</a:t>
                      </a:r>
                      <a:r>
                        <a:rPr lang="en-US" altLang="zh-CN" sz="1800" b="0" i="1" kern="0" baseline="0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sum</a:t>
                      </a:r>
                      <a:r>
                        <a:rPr lang="en-US" altLang="zh-CN" sz="1800" b="0" i="1" kern="0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);</a:t>
                      </a:r>
                      <a:endParaRPr lang="zh-CN" altLang="en-US" sz="1800" b="0" i="1" kern="0" baseline="0" noProof="0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34993" marR="34993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7" name="文本框 4"/>
          <p:cNvSpPr txBox="1"/>
          <p:nvPr/>
        </p:nvSpPr>
        <p:spPr>
          <a:xfrm>
            <a:off x="424019" y="987477"/>
            <a:ext cx="5080000" cy="40011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lvl="0" algn="l">
              <a:buClrTx/>
              <a:buSzTx/>
              <a:buFontTx/>
            </a:pPr>
            <a:r>
              <a:rPr 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【案例1.</a:t>
            </a: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2</a:t>
            </a:r>
            <a:r>
              <a:rPr 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.</a:t>
            </a: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12</a:t>
            </a:r>
            <a:r>
              <a:rPr 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】</a:t>
            </a: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while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语句例子</a:t>
            </a:r>
            <a:endParaRPr lang="zh-CN" sz="20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标题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 anchorCtr="0">
            <a:noAutofit/>
          </a:bodyPr>
          <a:lstStyle/>
          <a:p>
            <a:r>
              <a:rPr lang="en-US" altLang="zh-CN" b="1" dirty="0" smtClean="0"/>
              <a:t>6. </a:t>
            </a:r>
            <a:r>
              <a:rPr lang="zh-CN" altLang="en-US" b="1" dirty="0" smtClean="0"/>
              <a:t>循环语句</a:t>
            </a:r>
            <a:endParaRPr lang="zh-CN" altLang="en-US" b="1" dirty="0"/>
          </a:p>
        </p:txBody>
      </p:sp>
      <p:sp>
        <p:nvSpPr>
          <p:cNvPr id="100355" name="Rectangle 2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28575">
            <a:noFill/>
          </a:ln>
        </p:spPr>
        <p:txBody>
          <a:bodyPr wrap="none" anchor="ctr" anchorCtr="0">
            <a:spAutoFit/>
          </a:bodyPr>
          <a:lstStyle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8" name="矩形 38"/>
          <p:cNvSpPr>
            <a:spLocks noChangeArrowheads="1"/>
          </p:cNvSpPr>
          <p:nvPr/>
        </p:nvSpPr>
        <p:spPr bwMode="auto">
          <a:xfrm>
            <a:off x="250825" y="1273175"/>
            <a:ext cx="84296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457200" marR="0" lvl="0" indent="-4572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defRPr/>
            </a:pPr>
            <a:r>
              <a:rPr kumimoji="0" lang="en-US" altLang="zh-CN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2)</a:t>
            </a:r>
            <a:r>
              <a:rPr kumimoji="0" lang="en-US" altLang="zh-CN" sz="2000" b="1" i="0" u="none" strike="noStrike" kern="1200" cap="none" spc="0" normalizeH="0" noProof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do </a:t>
            </a:r>
            <a:r>
              <a:rPr kumimoji="0" lang="en-US" altLang="zh-CN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while</a:t>
            </a:r>
            <a:r>
              <a:rPr kumimoji="0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语句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0363" name="Rectangle 2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28575">
            <a:noFill/>
          </a:ln>
        </p:spPr>
        <p:txBody>
          <a:bodyPr wrap="none" anchor="ctr" anchorCtr="0">
            <a:spAutoFit/>
          </a:bodyPr>
          <a:lstStyle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194562" name="Rectangle 2"/>
          <p:cNvSpPr>
            <a:spLocks noChangeArrowheads="1"/>
          </p:cNvSpPr>
          <p:nvPr/>
        </p:nvSpPr>
        <p:spPr bwMode="auto">
          <a:xfrm>
            <a:off x="451261" y="1686302"/>
            <a:ext cx="7861466" cy="3185487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indent="266700" eaLnBrk="1" hangingPunct="1">
              <a:lnSpc>
                <a:spcPct val="150000"/>
              </a:lnSpc>
            </a:pPr>
            <a:r>
              <a:rPr lang="en-US" altLang="zh-CN" sz="2000" dirty="0" smtClean="0">
                <a:latin typeface="+mj-ea"/>
                <a:ea typeface="+mj-ea"/>
              </a:rPr>
              <a:t>    do…while</a:t>
            </a:r>
            <a:r>
              <a:rPr lang="zh-CN" altLang="en-US" sz="2000" dirty="0" smtClean="0">
                <a:latin typeface="+mj-ea"/>
                <a:ea typeface="+mj-ea"/>
              </a:rPr>
              <a:t>循环语句的功能与</a:t>
            </a:r>
            <a:r>
              <a:rPr lang="en-US" altLang="zh-CN" sz="2000" dirty="0" smtClean="0">
                <a:latin typeface="+mj-ea"/>
                <a:ea typeface="+mj-ea"/>
              </a:rPr>
              <a:t>while</a:t>
            </a:r>
            <a:r>
              <a:rPr lang="zh-CN" altLang="en-US" sz="2000" dirty="0" smtClean="0">
                <a:latin typeface="+mj-ea"/>
                <a:ea typeface="+mj-ea"/>
              </a:rPr>
              <a:t>循环语句类似，唯一的区别在于，</a:t>
            </a:r>
            <a:r>
              <a:rPr lang="en-US" altLang="zh-CN" sz="2000" dirty="0" smtClean="0">
                <a:latin typeface="+mj-ea"/>
                <a:ea typeface="+mj-ea"/>
              </a:rPr>
              <a:t>while</a:t>
            </a:r>
            <a:r>
              <a:rPr lang="zh-CN" altLang="en-US" sz="2000" dirty="0" smtClean="0">
                <a:latin typeface="+mj-ea"/>
                <a:ea typeface="+mj-ea"/>
              </a:rPr>
              <a:t>是先判断条件后执行循环体，而</a:t>
            </a:r>
            <a:r>
              <a:rPr lang="en-US" altLang="zh-CN" sz="2000" dirty="0" smtClean="0">
                <a:latin typeface="+mj-ea"/>
                <a:ea typeface="+mj-ea"/>
              </a:rPr>
              <a:t>do...while</a:t>
            </a:r>
            <a:r>
              <a:rPr lang="zh-CN" altLang="en-US" sz="2000" dirty="0" smtClean="0">
                <a:latin typeface="+mj-ea"/>
                <a:ea typeface="+mj-ea"/>
              </a:rPr>
              <a:t>会无条件执行一次循环体后再判断条件。其语言结构基本相同</a:t>
            </a:r>
            <a:r>
              <a:rPr lang="en-US" altLang="zh-CN" sz="2000" dirty="0" smtClean="0">
                <a:latin typeface="+mj-ea"/>
                <a:ea typeface="+mj-ea"/>
              </a:rPr>
              <a:t>:</a:t>
            </a:r>
            <a:endParaRPr lang="en-US" altLang="zh-CN" sz="2000" dirty="0" smtClean="0">
              <a:latin typeface="+mj-ea"/>
              <a:ea typeface="+mj-ea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i="1" kern="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do {</a:t>
            </a:r>
            <a:endParaRPr lang="zh-CN" altLang="en-US" i="1" kern="0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i="1" kern="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statements;</a:t>
            </a:r>
            <a:endParaRPr lang="zh-CN" altLang="en-US" i="1" kern="0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i="1" kern="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}while(condition);</a:t>
            </a:r>
            <a:endParaRPr lang="zh-CN" altLang="en-US" i="1" kern="0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333375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000" dirty="0" smtClean="0">
                <a:latin typeface="+mj-ea"/>
                <a:ea typeface="+mj-ea"/>
              </a:rPr>
              <a:t>   </a:t>
            </a:r>
            <a:endParaRPr lang="zh-CN" altLang="en-US" sz="2000" dirty="0" smtClean="0">
              <a:latin typeface="+mj-ea"/>
              <a:ea typeface="+mj-ea"/>
            </a:endParaRPr>
          </a:p>
        </p:txBody>
      </p:sp>
      <p:graphicFrame>
        <p:nvGraphicFramePr>
          <p:cNvPr id="229379" name="Object 3"/>
          <p:cNvGraphicFramePr/>
          <p:nvPr/>
        </p:nvGraphicFramePr>
        <p:xfrm>
          <a:off x="4518104" y="3322389"/>
          <a:ext cx="2430462" cy="309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65" name="" r:id="rId1" imgW="3467100" imgH="4406900" progId="Visio.Drawing.11">
                  <p:embed/>
                </p:oleObj>
              </mc:Choice>
              <mc:Fallback>
                <p:oleObj name="" r:id="rId1" imgW="3467100" imgH="4406900" progId="Visio.Drawing.11">
                  <p:embed/>
                  <p:pic>
                    <p:nvPicPr>
                      <p:cNvPr id="0" name="图片 1126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518104" y="3322389"/>
                        <a:ext cx="2430462" cy="30988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2293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293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utoUpdateAnimBg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标题 1"/>
          <p:cNvSpPr>
            <a:spLocks noGrp="1"/>
          </p:cNvSpPr>
          <p:nvPr>
            <p:ph type="title"/>
          </p:nvPr>
        </p:nvSpPr>
        <p:spPr>
          <a:xfrm>
            <a:off x="889271" y="260661"/>
            <a:ext cx="4418999" cy="527540"/>
          </a:xfrm>
          <a:noFill/>
          <a:ln>
            <a:noFill/>
          </a:ln>
        </p:spPr>
        <p:txBody>
          <a:bodyPr anchor="ctr" anchorCtr="0"/>
          <a:lstStyle/>
          <a:p>
            <a:r>
              <a:rPr lang="en-US" altLang="zh-CN" b="1" dirty="0" smtClean="0"/>
              <a:t>2. JavaScript </a:t>
            </a:r>
            <a:r>
              <a:rPr lang="zh-CN" altLang="en-US" b="1" dirty="0" smtClean="0"/>
              <a:t>有何特点</a:t>
            </a:r>
            <a:endParaRPr lang="zh-CN" altLang="en-US" b="1" dirty="0"/>
          </a:p>
        </p:txBody>
      </p:sp>
      <p:sp>
        <p:nvSpPr>
          <p:cNvPr id="21" name="矩形 20"/>
          <p:cNvSpPr>
            <a:spLocks noChangeArrowheads="1"/>
          </p:cNvSpPr>
          <p:nvPr/>
        </p:nvSpPr>
        <p:spPr bwMode="auto">
          <a:xfrm>
            <a:off x="361950" y="1473200"/>
            <a:ext cx="8782050" cy="45550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脚本语言的</a:t>
            </a:r>
            <a:r>
              <a:rPr kumimoji="0" lang="zh-CN" altLang="en-US" sz="2000" b="1" i="0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优点：</a:t>
            </a:r>
            <a:endParaRPr kumimoji="0" lang="en-US" altLang="zh-CN" sz="2000" b="1" i="0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l"/>
              <a:defRPr/>
            </a:pP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缩短了传统语言“编写 → 编译 → 链接 → 运行”的过程。</a:t>
            </a:r>
            <a:endParaRPr kumimoji="0" lang="en-US" altLang="zh-CN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l"/>
              <a:defRPr/>
            </a:pP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简单、易学、易用，语法规则较松散，方便编程。</a:t>
            </a:r>
            <a:endParaRPr kumimoji="0" lang="en-US" altLang="zh-CN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脚本语言的</a:t>
            </a:r>
            <a:r>
              <a:rPr kumimoji="0" lang="zh-CN" altLang="en-US" sz="2000" b="1" i="0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缺点：</a:t>
            </a:r>
            <a:endParaRPr kumimoji="0" lang="en-US" altLang="zh-CN" sz="2000" b="1" i="0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l"/>
              <a:defRPr/>
            </a:pP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执行效率不如编译型的语言快。</a:t>
            </a:r>
            <a:endParaRPr kumimoji="0" lang="en-US" altLang="zh-CN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       不过，由于计算机的运行速度越来越快，</a:t>
            </a:r>
            <a:r>
              <a:rPr kumimoji="0" lang="en-US" altLang="zh-CN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Web</a:t>
            </a: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应用的需求变化也越来越快，人们更加重视软件的开发速度，脚本语言带来的执行效率下降已经可以忽视了。</a:t>
            </a:r>
            <a:endParaRPr kumimoji="0" lang="zh-CN" altLang="en-US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5" name="矩形 38"/>
          <p:cNvSpPr>
            <a:spLocks noChangeArrowheads="1"/>
          </p:cNvSpPr>
          <p:nvPr/>
        </p:nvSpPr>
        <p:spPr bwMode="auto">
          <a:xfrm>
            <a:off x="250825" y="1073150"/>
            <a:ext cx="84296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457200" marR="0" lvl="0" indent="-4572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defRPr/>
            </a:pPr>
            <a:r>
              <a:rPr kumimoji="0" lang="en-US" altLang="zh-CN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</a:t>
            </a:r>
            <a:r>
              <a:rPr kumimoji="0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）</a:t>
            </a:r>
            <a:r>
              <a:rPr kumimoji="0" lang="en-US" altLang="zh-CN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JavaScript</a:t>
            </a:r>
            <a:r>
              <a:rPr kumimoji="0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的特点</a:t>
            </a:r>
            <a:r>
              <a:rPr kumimoji="0" lang="en-US" altLang="zh-CN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——</a:t>
            </a:r>
            <a:r>
              <a:rPr kumimoji="0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脚本语言</a:t>
            </a:r>
            <a:endParaRPr kumimoji="0" lang="en-US" altLang="zh-CN" sz="2000" b="1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标题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 anchorCtr="0">
            <a:noAutofit/>
          </a:bodyPr>
          <a:lstStyle/>
          <a:p>
            <a:r>
              <a:rPr lang="en-US" altLang="zh-CN" b="1" dirty="0" smtClean="0"/>
              <a:t>6. </a:t>
            </a:r>
            <a:r>
              <a:rPr lang="zh-CN" altLang="en-US" b="1" dirty="0" smtClean="0"/>
              <a:t>循环语句</a:t>
            </a:r>
            <a:endParaRPr lang="zh-CN" altLang="en-US" b="1" dirty="0"/>
          </a:p>
        </p:txBody>
      </p:sp>
      <p:graphicFrame>
        <p:nvGraphicFramePr>
          <p:cNvPr id="6" name="表格 5"/>
          <p:cNvGraphicFramePr>
            <a:graphicFrameLocks noGrp="1"/>
          </p:cNvGraphicFramePr>
          <p:nvPr/>
        </p:nvGraphicFramePr>
        <p:xfrm>
          <a:off x="652685" y="1587642"/>
          <a:ext cx="8194431" cy="2880360"/>
        </p:xfrm>
        <a:graphic>
          <a:graphicData uri="http://schemas.openxmlformats.org/drawingml/2006/table">
            <a:tbl>
              <a:tblPr/>
              <a:tblGrid>
                <a:gridCol w="8194431"/>
              </a:tblGrid>
              <a:tr h="77189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800" b="0" i="1" kern="0" baseline="0" noProof="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var</a:t>
                      </a:r>
                      <a:r>
                        <a:rPr lang="en-US" altLang="zh-CN" sz="1800" b="0" i="1" kern="0" baseline="0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sum=0;</a:t>
                      </a:r>
                      <a:endParaRPr lang="zh-CN" altLang="en-US" sz="1800" b="0" i="1" kern="0" baseline="0" noProof="0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800" b="0" i="1" kern="0" baseline="0" noProof="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var</a:t>
                      </a:r>
                      <a:r>
                        <a:rPr lang="en-US" altLang="zh-CN" sz="1800" b="0" i="1" kern="0" baseline="0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CN" sz="1800" b="0" i="1" kern="0" baseline="0" noProof="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</a:t>
                      </a:r>
                      <a:r>
                        <a:rPr lang="en-US" altLang="zh-CN" sz="1800" b="0" i="1" kern="0" baseline="0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=1;</a:t>
                      </a:r>
                      <a:endParaRPr lang="zh-CN" altLang="en-US" sz="1800" b="0" i="1" kern="0" baseline="0" noProof="0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800" b="0" i="1" kern="0" baseline="0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do{</a:t>
                      </a:r>
                      <a:endParaRPr lang="zh-CN" altLang="en-US" sz="1800" b="0" i="1" kern="0" baseline="0" noProof="0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800" b="0" i="1" kern="0" baseline="0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	  sum+=</a:t>
                      </a:r>
                      <a:r>
                        <a:rPr lang="en-US" altLang="zh-CN" sz="1800" b="0" i="1" kern="0" baseline="0" noProof="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</a:t>
                      </a:r>
                      <a:r>
                        <a:rPr lang="en-US" altLang="zh-CN" sz="1800" b="0" i="1" kern="0" baseline="0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;</a:t>
                      </a:r>
                      <a:endParaRPr lang="zh-CN" altLang="en-US" sz="1800" b="0" i="1" kern="0" baseline="0" noProof="0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800" b="0" i="1" kern="0" baseline="0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	  </a:t>
                      </a:r>
                      <a:r>
                        <a:rPr lang="en-US" altLang="zh-CN" sz="1800" b="0" i="1" kern="0" baseline="0" noProof="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</a:t>
                      </a:r>
                      <a:r>
                        <a:rPr lang="en-US" altLang="zh-CN" sz="1800" b="0" i="1" kern="0" baseline="0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++;</a:t>
                      </a:r>
                      <a:endParaRPr lang="zh-CN" altLang="en-US" sz="1800" b="0" i="1" kern="0" baseline="0" noProof="0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800" b="0" i="1" kern="0" baseline="0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}while(</a:t>
                      </a:r>
                      <a:r>
                        <a:rPr lang="en-US" altLang="zh-CN" sz="1800" b="0" i="1" kern="0" baseline="0" noProof="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</a:t>
                      </a:r>
                      <a:r>
                        <a:rPr lang="en-US" altLang="zh-CN" sz="1800" b="0" i="1" kern="0" baseline="0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&lt;=100)</a:t>
                      </a:r>
                      <a:endParaRPr lang="zh-CN" altLang="en-US" sz="1800" b="0" i="1" kern="0" baseline="0" noProof="0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800" b="0" i="1" kern="0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console.log(</a:t>
                      </a:r>
                      <a:r>
                        <a:rPr lang="en-US" altLang="zh-CN" sz="1800" b="0" i="1" kern="0" baseline="0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sum</a:t>
                      </a:r>
                      <a:r>
                        <a:rPr lang="en-US" altLang="zh-CN" sz="1800" b="0" i="1" kern="0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);</a:t>
                      </a:r>
                      <a:endParaRPr lang="zh-CN" altLang="en-US" sz="1800" b="0" i="1" kern="0" baseline="0" noProof="0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34993" marR="34993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7" name="文本框 4"/>
          <p:cNvSpPr txBox="1"/>
          <p:nvPr/>
        </p:nvSpPr>
        <p:spPr>
          <a:xfrm>
            <a:off x="424019" y="987477"/>
            <a:ext cx="5080000" cy="40011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lvl="0" algn="l">
              <a:buClrTx/>
              <a:buSzTx/>
              <a:buFontTx/>
            </a:pPr>
            <a:r>
              <a:rPr 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【案例1.</a:t>
            </a: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2</a:t>
            </a:r>
            <a:r>
              <a:rPr 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.</a:t>
            </a: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13</a:t>
            </a:r>
            <a:r>
              <a:rPr 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】</a:t>
            </a: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do while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语句例子</a:t>
            </a:r>
            <a:endParaRPr lang="zh-CN" sz="20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标题 1"/>
          <p:cNvSpPr>
            <a:spLocks noGrp="1"/>
          </p:cNvSpPr>
          <p:nvPr>
            <p:ph type="title"/>
          </p:nvPr>
        </p:nvSpPr>
        <p:spPr>
          <a:xfrm>
            <a:off x="889271" y="260661"/>
            <a:ext cx="4312121" cy="52754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r>
              <a:rPr lang="en-US" altLang="zh-CN" b="1" dirty="0" smtClean="0"/>
              <a:t>7. </a:t>
            </a:r>
            <a:r>
              <a:rPr lang="zh-CN" altLang="en-US" b="1" dirty="0" smtClean="0"/>
              <a:t>跳转语句</a:t>
            </a:r>
            <a:endParaRPr lang="zh-CN" altLang="en-US" b="1" dirty="0"/>
          </a:p>
        </p:txBody>
      </p:sp>
      <p:sp>
        <p:nvSpPr>
          <p:cNvPr id="109571" name="Rectangle 2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28575">
            <a:noFill/>
          </a:ln>
        </p:spPr>
        <p:txBody>
          <a:bodyPr wrap="none" anchor="ctr" anchorCtr="0">
            <a:spAutoFit/>
          </a:bodyPr>
          <a:lstStyle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528205" y="1425039"/>
            <a:ext cx="8402638" cy="368742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概念</a:t>
            </a:r>
            <a:r>
              <a:rPr lang="zh-CN" altLang="en-US" sz="2000" dirty="0">
                <a:latin typeface="+mn-ea"/>
                <a:ea typeface="+mn-ea"/>
              </a:rPr>
              <a:t>：跳转语句用于实现程序执行过程中的流程跳转。</a:t>
            </a:r>
            <a:endParaRPr lang="en-US" altLang="zh-CN" sz="2000" dirty="0">
              <a:latin typeface="+mn-ea"/>
              <a:ea typeface="+mn-ea"/>
            </a:endParaRPr>
          </a:p>
          <a:p>
            <a:pPr>
              <a:lnSpc>
                <a:spcPct val="200000"/>
              </a:lnSpc>
            </a:pP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常用的跳转语句</a:t>
            </a:r>
            <a:r>
              <a:rPr lang="zh-CN" altLang="en-US" sz="2000" dirty="0">
                <a:latin typeface="+mn-ea"/>
                <a:ea typeface="+mn-ea"/>
              </a:rPr>
              <a:t>：有</a:t>
            </a:r>
            <a:r>
              <a:rPr lang="en-US" altLang="zh-CN" sz="2000" dirty="0">
                <a:latin typeface="+mn-ea"/>
                <a:ea typeface="+mn-ea"/>
              </a:rPr>
              <a:t>break</a:t>
            </a:r>
            <a:r>
              <a:rPr lang="zh-CN" altLang="en-US" sz="2000" dirty="0">
                <a:latin typeface="+mn-ea"/>
                <a:ea typeface="+mn-ea"/>
              </a:rPr>
              <a:t>和</a:t>
            </a:r>
            <a:r>
              <a:rPr lang="en-US" altLang="zh-CN" sz="2000" dirty="0">
                <a:latin typeface="+mn-ea"/>
                <a:ea typeface="+mn-ea"/>
              </a:rPr>
              <a:t>continue</a:t>
            </a:r>
            <a:r>
              <a:rPr lang="zh-CN" altLang="en-US" sz="2000" dirty="0">
                <a:latin typeface="+mn-ea"/>
                <a:ea typeface="+mn-ea"/>
              </a:rPr>
              <a:t>语句。</a:t>
            </a:r>
            <a:endParaRPr lang="en-US" altLang="zh-CN" sz="2000" dirty="0">
              <a:latin typeface="+mn-ea"/>
              <a:ea typeface="+mn-ea"/>
            </a:endParaRPr>
          </a:p>
          <a:p>
            <a:pPr>
              <a:lnSpc>
                <a:spcPct val="200000"/>
              </a:lnSpc>
            </a:pPr>
            <a:r>
              <a:rPr lang="en-US" altLang="zh-CN" sz="2000" b="1" dirty="0">
                <a:solidFill>
                  <a:srgbClr val="FF0000"/>
                </a:solidFill>
                <a:latin typeface="+mn-ea"/>
                <a:ea typeface="+mn-ea"/>
              </a:rPr>
              <a:t>break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与</a:t>
            </a:r>
            <a:r>
              <a:rPr lang="en-US" altLang="zh-CN" sz="2000" b="1" dirty="0">
                <a:solidFill>
                  <a:srgbClr val="FF0000"/>
                </a:solidFill>
                <a:latin typeface="+mn-ea"/>
                <a:ea typeface="+mn-ea"/>
              </a:rPr>
              <a:t>continue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的区别</a:t>
            </a:r>
            <a:r>
              <a:rPr lang="zh-CN" altLang="en-US" sz="2000" dirty="0">
                <a:latin typeface="+mn-ea"/>
                <a:ea typeface="+mn-ea"/>
              </a:rPr>
              <a:t>：</a:t>
            </a:r>
            <a:r>
              <a:rPr lang="en-US" altLang="zh-CN" sz="2000" dirty="0">
                <a:latin typeface="+mn-ea"/>
                <a:ea typeface="+mn-ea"/>
              </a:rPr>
              <a:t>break</a:t>
            </a:r>
            <a:r>
              <a:rPr lang="zh-CN" altLang="en-US" sz="2000" dirty="0">
                <a:latin typeface="+mn-ea"/>
                <a:ea typeface="+mn-ea"/>
              </a:rPr>
              <a:t>语句可应用在</a:t>
            </a:r>
            <a:r>
              <a:rPr lang="en-US" altLang="zh-CN" sz="2000" dirty="0">
                <a:latin typeface="+mn-ea"/>
                <a:ea typeface="+mn-ea"/>
              </a:rPr>
              <a:t>switch</a:t>
            </a:r>
            <a:r>
              <a:rPr lang="zh-CN" altLang="en-US" sz="2000" dirty="0">
                <a:latin typeface="+mn-ea"/>
                <a:ea typeface="+mn-ea"/>
              </a:rPr>
              <a:t>和循环语句中，其作用是终止当前语句的执行，跳出</a:t>
            </a:r>
            <a:r>
              <a:rPr lang="en-US" altLang="zh-CN" sz="2000" dirty="0">
                <a:latin typeface="+mn-ea"/>
                <a:ea typeface="+mn-ea"/>
              </a:rPr>
              <a:t>switch</a:t>
            </a:r>
            <a:r>
              <a:rPr lang="zh-CN" altLang="en-US" sz="2000" dirty="0">
                <a:latin typeface="+mn-ea"/>
                <a:ea typeface="+mn-ea"/>
              </a:rPr>
              <a:t>选择结构或循环语句，执行后面的代码。而</a:t>
            </a:r>
            <a:r>
              <a:rPr lang="en-US" altLang="zh-CN" sz="2000" dirty="0">
                <a:latin typeface="+mn-ea"/>
                <a:ea typeface="+mn-ea"/>
              </a:rPr>
              <a:t>continue</a:t>
            </a:r>
            <a:r>
              <a:rPr lang="zh-CN" altLang="en-US" sz="2000" dirty="0">
                <a:latin typeface="+mn-ea"/>
                <a:ea typeface="+mn-ea"/>
              </a:rPr>
              <a:t>语句用于结束本次循环的执行，开始下一轮循环的执行操作。</a:t>
            </a:r>
            <a:endParaRPr lang="en-US" altLang="zh-CN" sz="2000" dirty="0">
              <a:latin typeface="+mn-ea"/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标题 1"/>
          <p:cNvSpPr>
            <a:spLocks noGrp="1"/>
          </p:cNvSpPr>
          <p:nvPr>
            <p:ph type="title"/>
          </p:nvPr>
        </p:nvSpPr>
        <p:spPr>
          <a:xfrm>
            <a:off x="889271" y="260661"/>
            <a:ext cx="4312121" cy="52754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r>
              <a:rPr lang="en-US" altLang="zh-CN" b="1" dirty="0" smtClean="0"/>
              <a:t>7. </a:t>
            </a:r>
            <a:r>
              <a:rPr lang="zh-CN" altLang="en-US" b="1" dirty="0" smtClean="0"/>
              <a:t>跳转语句</a:t>
            </a:r>
            <a:endParaRPr lang="zh-CN" altLang="en-US" b="1" dirty="0"/>
          </a:p>
        </p:txBody>
      </p:sp>
      <p:sp>
        <p:nvSpPr>
          <p:cNvPr id="109571" name="Rectangle 2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28575">
            <a:noFill/>
          </a:ln>
        </p:spPr>
        <p:txBody>
          <a:bodyPr wrap="none" anchor="ctr" anchorCtr="0">
            <a:spAutoFit/>
          </a:bodyPr>
          <a:lstStyle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5" name="矩形 38"/>
          <p:cNvSpPr>
            <a:spLocks noChangeArrowheads="1"/>
          </p:cNvSpPr>
          <p:nvPr/>
        </p:nvSpPr>
        <p:spPr bwMode="auto">
          <a:xfrm>
            <a:off x="250825" y="1142550"/>
            <a:ext cx="84296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457200" marR="0" lvl="0" indent="-4572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defRPr/>
            </a:pPr>
            <a:r>
              <a:rPr kumimoji="0" lang="en-US" altLang="zh-CN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1)</a:t>
            </a:r>
            <a:r>
              <a:rPr kumimoji="0" lang="en-US" altLang="zh-CN" sz="2000" b="1" i="0" u="none" strike="noStrike" kern="1200" cap="none" spc="0" normalizeH="0" noProof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break</a:t>
            </a:r>
            <a:r>
              <a:rPr kumimoji="0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语句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aphicFrame>
        <p:nvGraphicFramePr>
          <p:cNvPr id="6" name="表格 5"/>
          <p:cNvGraphicFramePr>
            <a:graphicFrameLocks noGrp="1"/>
          </p:cNvGraphicFramePr>
          <p:nvPr/>
        </p:nvGraphicFramePr>
        <p:xfrm>
          <a:off x="652685" y="2086415"/>
          <a:ext cx="8194431" cy="3840480"/>
        </p:xfrm>
        <a:graphic>
          <a:graphicData uri="http://schemas.openxmlformats.org/drawingml/2006/table">
            <a:tbl>
              <a:tblPr/>
              <a:tblGrid>
                <a:gridCol w="8194431"/>
              </a:tblGrid>
              <a:tr h="77189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800" b="0" i="1" kern="0" baseline="0" noProof="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var</a:t>
                      </a:r>
                      <a:r>
                        <a:rPr lang="en-US" altLang="zh-CN" sz="1800" b="0" i="1" kern="0" baseline="0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n=prompt();</a:t>
                      </a:r>
                      <a:endParaRPr lang="zh-CN" altLang="en-US" sz="1800" b="0" i="1" kern="0" baseline="0" noProof="0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800" b="0" i="1" kern="0" baseline="0" noProof="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var</a:t>
                      </a:r>
                      <a:r>
                        <a:rPr lang="en-US" altLang="zh-CN" sz="1800" b="0" i="1" kern="0" baseline="0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flag=0;</a:t>
                      </a:r>
                      <a:endParaRPr lang="zh-CN" altLang="en-US" sz="1800" b="0" i="1" kern="0" baseline="0" noProof="0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800" b="0" i="1" kern="0" baseline="0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for(</a:t>
                      </a:r>
                      <a:r>
                        <a:rPr lang="en-US" altLang="zh-CN" sz="1800" b="0" i="1" kern="0" baseline="0" noProof="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var</a:t>
                      </a:r>
                      <a:r>
                        <a:rPr lang="en-US" altLang="zh-CN" sz="1800" b="0" i="1" kern="0" baseline="0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CN" sz="1800" b="0" i="1" kern="0" baseline="0" noProof="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</a:t>
                      </a:r>
                      <a:r>
                        <a:rPr lang="en-US" altLang="zh-CN" sz="1800" b="0" i="1" kern="0" baseline="0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=2;i&lt;=</a:t>
                      </a:r>
                      <a:r>
                        <a:rPr lang="en-US" altLang="zh-CN" sz="1800" b="0" i="1" kern="0" baseline="0" noProof="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Math.sqrt</a:t>
                      </a:r>
                      <a:r>
                        <a:rPr lang="en-US" altLang="zh-CN" sz="1800" b="0" i="1" kern="0" baseline="0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(n);</a:t>
                      </a:r>
                      <a:r>
                        <a:rPr lang="en-US" altLang="zh-CN" sz="1800" b="0" i="1" kern="0" baseline="0" noProof="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</a:t>
                      </a:r>
                      <a:r>
                        <a:rPr lang="en-US" altLang="zh-CN" sz="1800" b="0" i="1" kern="0" baseline="0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++)</a:t>
                      </a:r>
                      <a:endParaRPr lang="zh-CN" altLang="en-US" sz="1800" b="0" i="1" kern="0" baseline="0" noProof="0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800" b="0" i="1" kern="0" baseline="0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{</a:t>
                      </a:r>
                      <a:endParaRPr lang="zh-CN" altLang="en-US" sz="1800" b="0" i="1" kern="0" baseline="0" noProof="0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800" b="0" i="1" kern="0" baseline="0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      if(</a:t>
                      </a:r>
                      <a:r>
                        <a:rPr lang="en-US" altLang="zh-CN" sz="1800" b="0" i="1" kern="0" baseline="0" noProof="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n%i</a:t>
                      </a:r>
                      <a:r>
                        <a:rPr lang="en-US" altLang="zh-CN" sz="1800" b="0" i="1" kern="0" baseline="0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==0)</a:t>
                      </a:r>
                      <a:endParaRPr lang="zh-CN" altLang="en-US" sz="1800" b="0" i="1" kern="0" baseline="0" noProof="0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800" b="0" i="1" kern="0" baseline="0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      {</a:t>
                      </a:r>
                      <a:endParaRPr lang="zh-CN" altLang="en-US" sz="1800" b="0" i="1" kern="0" baseline="0" noProof="0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800" b="0" i="1" kern="0" baseline="0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            flag=1;</a:t>
                      </a:r>
                      <a:endParaRPr lang="zh-CN" altLang="en-US" sz="1800" b="0" i="1" kern="0" baseline="0" noProof="0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800" b="0" i="1" kern="0" baseline="0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           break;</a:t>
                      </a:r>
                      <a:r>
                        <a:rPr lang="zh-CN" altLang="en-US" sz="1800" b="0" i="1" kern="0" baseline="0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endParaRPr lang="en-US" altLang="zh-CN" sz="1800" b="0" i="1" kern="0" baseline="0" noProof="0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800" b="0" i="1" kern="0" baseline="0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       }</a:t>
                      </a:r>
                      <a:endParaRPr lang="zh-CN" altLang="en-US" sz="1800" b="0" i="1" kern="0" baseline="0" noProof="0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800" b="0" i="1" kern="0" baseline="0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}</a:t>
                      </a:r>
                      <a:endParaRPr lang="zh-CN" altLang="en-US" sz="1800" b="0" i="1" kern="0" baseline="0" noProof="0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800" b="0" i="1" kern="0" baseline="0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if(flag==1)</a:t>
                      </a:r>
                      <a:endParaRPr lang="zh-CN" altLang="en-US" sz="1800" b="0" i="1" kern="0" baseline="0" noProof="0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800" b="0" i="1" kern="0" baseline="0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      </a:t>
                      </a:r>
                      <a:r>
                        <a:rPr lang="en-US" altLang="zh-CN" sz="1800" b="0" i="1" kern="0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console.log </a:t>
                      </a:r>
                      <a:r>
                        <a:rPr lang="en-US" altLang="zh-CN" sz="1800" b="0" i="1" kern="0" baseline="0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(n+"</a:t>
                      </a:r>
                      <a:r>
                        <a:rPr lang="zh-CN" altLang="en-US" sz="1800" b="0" i="1" kern="0" baseline="0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是合数</a:t>
                      </a:r>
                      <a:r>
                        <a:rPr lang="en-US" altLang="zh-CN" sz="1800" b="0" i="1" kern="0" baseline="0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");</a:t>
                      </a:r>
                      <a:endParaRPr lang="zh-CN" altLang="en-US" sz="1800" b="0" i="1" kern="0" baseline="0" noProof="0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800" b="0" i="1" kern="0" baseline="0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else</a:t>
                      </a:r>
                      <a:endParaRPr lang="zh-CN" altLang="en-US" sz="1800" b="0" i="1" kern="0" baseline="0" noProof="0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800" b="0" i="1" kern="0" baseline="0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      </a:t>
                      </a:r>
                      <a:r>
                        <a:rPr lang="en-US" altLang="zh-CN" sz="1800" b="0" i="1" kern="0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console.log </a:t>
                      </a:r>
                      <a:r>
                        <a:rPr lang="en-US" altLang="zh-CN" sz="1800" b="0" i="1" kern="0" baseline="0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(n+"</a:t>
                      </a:r>
                      <a:r>
                        <a:rPr lang="zh-CN" altLang="en-US" sz="1800" b="0" i="1" kern="0" baseline="0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是素数</a:t>
                      </a:r>
                      <a:r>
                        <a:rPr lang="en-US" altLang="zh-CN" sz="1800" b="0" i="1" kern="0" baseline="0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");</a:t>
                      </a:r>
                      <a:endParaRPr lang="zh-CN" altLang="en-US" sz="1800" b="0" i="1" kern="0" baseline="0" noProof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34993" marR="34993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7" name="文本框 4"/>
          <p:cNvSpPr txBox="1"/>
          <p:nvPr/>
        </p:nvSpPr>
        <p:spPr>
          <a:xfrm>
            <a:off x="424018" y="1686305"/>
            <a:ext cx="8577477" cy="40011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lvl="0" algn="l">
              <a:buClrTx/>
              <a:buSzTx/>
              <a:buFontTx/>
            </a:pPr>
            <a:r>
              <a:rPr 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【案例1.</a:t>
            </a: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2</a:t>
            </a:r>
            <a:r>
              <a:rPr 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.</a:t>
            </a: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14</a:t>
            </a:r>
            <a:r>
              <a:rPr 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】</a:t>
            </a: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break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语句例子</a:t>
            </a: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,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判断输入的数是否是素数</a:t>
            </a:r>
            <a:endParaRPr lang="zh-CN" sz="20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utoUpdateAnimBg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标题 1"/>
          <p:cNvSpPr>
            <a:spLocks noGrp="1"/>
          </p:cNvSpPr>
          <p:nvPr>
            <p:ph type="title"/>
          </p:nvPr>
        </p:nvSpPr>
        <p:spPr>
          <a:xfrm>
            <a:off x="889271" y="260661"/>
            <a:ext cx="4312121" cy="527540"/>
          </a:xfrm>
          <a:noFill/>
          <a:ln>
            <a:noFill/>
          </a:ln>
        </p:spPr>
        <p:txBody>
          <a:bodyPr anchor="ctr" anchorCtr="0">
            <a:noAutofit/>
          </a:bodyPr>
          <a:lstStyle/>
          <a:p>
            <a:r>
              <a:rPr lang="en-US" altLang="zh-CN" b="1" dirty="0" smtClean="0"/>
              <a:t>7. </a:t>
            </a:r>
            <a:r>
              <a:rPr lang="zh-CN" altLang="en-US" b="1" dirty="0" smtClean="0"/>
              <a:t>跳转语句</a:t>
            </a:r>
            <a:endParaRPr lang="zh-CN" altLang="en-US" b="1" dirty="0"/>
          </a:p>
        </p:txBody>
      </p:sp>
      <p:sp>
        <p:nvSpPr>
          <p:cNvPr id="109571" name="Rectangle 2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28575">
            <a:noFill/>
          </a:ln>
        </p:spPr>
        <p:txBody>
          <a:bodyPr wrap="none" anchor="ctr" anchorCtr="0">
            <a:spAutoFit/>
          </a:bodyPr>
          <a:lstStyle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5" name="矩形 38"/>
          <p:cNvSpPr>
            <a:spLocks noChangeArrowheads="1"/>
          </p:cNvSpPr>
          <p:nvPr/>
        </p:nvSpPr>
        <p:spPr bwMode="auto">
          <a:xfrm>
            <a:off x="250825" y="1142550"/>
            <a:ext cx="84296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457200" marR="0" lvl="0" indent="-4572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defRPr/>
            </a:pPr>
            <a:r>
              <a:rPr lang="en-US" altLang="zh-CN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kumimoji="0" lang="en-US" altLang="zh-CN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)</a:t>
            </a:r>
            <a:r>
              <a:rPr kumimoji="0" lang="en-US" altLang="zh-CN" sz="2000" b="1" i="0" u="none" strike="noStrike" kern="1200" cap="none" spc="0" normalizeH="0" noProof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break</a:t>
            </a:r>
            <a:r>
              <a:rPr kumimoji="0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语句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aphicFrame>
        <p:nvGraphicFramePr>
          <p:cNvPr id="6" name="表格 5"/>
          <p:cNvGraphicFramePr>
            <a:graphicFrameLocks noGrp="1"/>
          </p:cNvGraphicFramePr>
          <p:nvPr/>
        </p:nvGraphicFramePr>
        <p:xfrm>
          <a:off x="652685" y="2410691"/>
          <a:ext cx="8194431" cy="1097280"/>
        </p:xfrm>
        <a:graphic>
          <a:graphicData uri="http://schemas.openxmlformats.org/drawingml/2006/table">
            <a:tbl>
              <a:tblPr/>
              <a:tblGrid>
                <a:gridCol w="8194431"/>
              </a:tblGrid>
              <a:tr h="77189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800" b="0" i="1" kern="0" baseline="0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for (</a:t>
                      </a:r>
                      <a:r>
                        <a:rPr lang="en-US" altLang="zh-CN" sz="1800" b="0" i="1" kern="0" baseline="0" noProof="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</a:t>
                      </a:r>
                      <a:r>
                        <a:rPr lang="en-US" altLang="zh-CN" sz="1800" b="0" i="1" kern="0" baseline="0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= 0; </a:t>
                      </a:r>
                      <a:r>
                        <a:rPr lang="en-US" altLang="zh-CN" sz="1800" b="0" i="1" kern="0" baseline="0" noProof="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</a:t>
                      </a:r>
                      <a:r>
                        <a:rPr lang="en-US" altLang="zh-CN" sz="1800" b="0" i="1" kern="0" baseline="0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&lt; 100; </a:t>
                      </a:r>
                      <a:r>
                        <a:rPr lang="en-US" altLang="zh-CN" sz="1800" b="0" i="1" kern="0" baseline="0" noProof="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</a:t>
                      </a:r>
                      <a:r>
                        <a:rPr lang="en-US" altLang="zh-CN" sz="1800" b="0" i="1" kern="0" baseline="0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++) {</a:t>
                      </a:r>
                      <a:endParaRPr lang="zh-CN" altLang="en-US" sz="1800" b="0" i="1" kern="0" baseline="0" noProof="0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800" b="0" i="1" kern="0" baseline="0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   if (</a:t>
                      </a:r>
                      <a:r>
                        <a:rPr lang="en-US" altLang="zh-CN" sz="1800" b="0" i="1" kern="0" baseline="0" noProof="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</a:t>
                      </a:r>
                      <a:r>
                        <a:rPr lang="en-US" altLang="zh-CN" sz="1800" b="0" i="1" kern="0" baseline="0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%3==0) { continue; }</a:t>
                      </a:r>
                      <a:endParaRPr lang="zh-CN" altLang="en-US" sz="1800" b="0" i="1" kern="0" baseline="0" noProof="0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800" b="0" i="1" kern="0" baseline="0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   console .log(</a:t>
                      </a:r>
                      <a:r>
                        <a:rPr lang="en-US" altLang="zh-CN" sz="1800" b="0" i="1" kern="0" baseline="0" noProof="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</a:t>
                      </a:r>
                      <a:r>
                        <a:rPr lang="en-US" altLang="zh-CN" sz="1800" b="0" i="1" kern="0" baseline="0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+”,”);</a:t>
                      </a:r>
                      <a:endParaRPr lang="zh-CN" altLang="en-US" sz="1800" b="0" i="1" kern="0" baseline="0" noProof="0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800" b="0" i="1" kern="0" baseline="0" noProof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}</a:t>
                      </a:r>
                      <a:endParaRPr lang="zh-CN" altLang="en-US" sz="1800" b="0" i="1" kern="0" baseline="0" noProof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34993" marR="34993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7" name="文本框 4"/>
          <p:cNvSpPr txBox="1"/>
          <p:nvPr/>
        </p:nvSpPr>
        <p:spPr>
          <a:xfrm>
            <a:off x="424018" y="1686305"/>
            <a:ext cx="8577477" cy="40011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lvl="0"/>
            <a:r>
              <a:rPr 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【案例1.</a:t>
            </a: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2</a:t>
            </a:r>
            <a:r>
              <a:rPr 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.</a:t>
            </a: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14</a:t>
            </a:r>
            <a:r>
              <a:rPr 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】</a:t>
            </a:r>
            <a:r>
              <a:rPr lang="en-US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continue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语句例子</a:t>
            </a: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,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打印</a:t>
            </a:r>
            <a:r>
              <a:rPr lang="en-US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100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以内所有不能被</a:t>
            </a:r>
            <a:r>
              <a:rPr lang="en-US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3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整除的数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utoUpdateAnimBg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矩形 79"/>
          <p:cNvSpPr/>
          <p:nvPr/>
        </p:nvSpPr>
        <p:spPr>
          <a:xfrm>
            <a:off x="0" y="1796819"/>
            <a:ext cx="9144000" cy="271579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2398" tIns="51199" rIns="102398" bIns="51199" rtlCol="0" anchor="ctr"/>
          <a:lstStyle/>
          <a:p>
            <a:pPr algn="ctr"/>
            <a:endParaRPr lang="zh-CN" altLang="en-US"/>
          </a:p>
        </p:txBody>
      </p:sp>
      <p:pic>
        <p:nvPicPr>
          <p:cNvPr id="74" name="Picture 10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3121" y="1355433"/>
            <a:ext cx="4628562" cy="37218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4245872" y="2349130"/>
            <a:ext cx="2594675" cy="1103672"/>
          </a:xfrm>
          <a:prstGeom prst="rect">
            <a:avLst/>
          </a:prstGeom>
          <a:noFill/>
        </p:spPr>
        <p:txBody>
          <a:bodyPr wrap="square" lIns="102398" tIns="51199" rIns="102398" bIns="51199" rtlCol="0">
            <a:spAutoFit/>
          </a:bodyPr>
          <a:lstStyle/>
          <a:p>
            <a:pPr marL="0" lvl="1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31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第三部分</a:t>
            </a:r>
            <a:endParaRPr lang="en-US" altLang="zh-CN" sz="31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1">
              <a:spcBef>
                <a:spcPts val="505"/>
              </a:spcBef>
            </a:pPr>
            <a:r>
              <a:rPr lang="zh-CN" altLang="en-US" sz="29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数组</a:t>
            </a:r>
            <a:endParaRPr lang="zh-CN" altLang="en-US" sz="29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7845" y="1796819"/>
            <a:ext cx="3219025" cy="2715793"/>
          </a:xfrm>
          <a:prstGeom prst="rect">
            <a:avLst/>
          </a:prstGeom>
          <a:blipFill>
            <a:blip r:embed="rId2"/>
            <a:stretch>
              <a:fillRect l="-5000" r="-5000"/>
            </a:stretch>
          </a:blipFill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889248" y="260649"/>
            <a:ext cx="5411168" cy="527516"/>
          </a:xfrm>
        </p:spPr>
        <p:txBody>
          <a:bodyPr>
            <a:noAutofit/>
          </a:bodyPr>
          <a:lstStyle/>
          <a:p>
            <a:r>
              <a:rPr lang="en-US" altLang="zh-CN" sz="2400" b="1" dirty="0"/>
              <a:t>1.</a:t>
            </a:r>
            <a:r>
              <a:rPr lang="zh-CN" altLang="en-US" sz="2400" b="1" dirty="0"/>
              <a:t>创建数组</a:t>
            </a:r>
            <a:endParaRPr lang="zh-CN" altLang="en-US" sz="2400" b="1" dirty="0"/>
          </a:p>
        </p:txBody>
      </p:sp>
      <p:sp>
        <p:nvSpPr>
          <p:cNvPr id="5" name="矩形 4"/>
          <p:cNvSpPr/>
          <p:nvPr/>
        </p:nvSpPr>
        <p:spPr bwMode="auto">
          <a:xfrm>
            <a:off x="467005" y="1269022"/>
            <a:ext cx="8047942" cy="339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76800" tIns="38400" rIns="76800" bIns="3840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768350" eaLnBrk="1" hangingPunct="1">
              <a:buFont typeface="+mj-lt"/>
              <a:defRPr/>
            </a:pPr>
            <a:r>
              <a:rPr lang="zh-CN" altLang="en-US" sz="17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创建数组的两种方式</a:t>
            </a:r>
            <a:endParaRPr lang="zh-CN" altLang="en-US" sz="1700" b="1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683032" y="2492433"/>
            <a:ext cx="7831998" cy="1082953"/>
          </a:xfrm>
          <a:prstGeom prst="rect">
            <a:avLst/>
          </a:prstGeom>
          <a:noFill/>
          <a:ln w="9525">
            <a:noFill/>
          </a:ln>
        </p:spPr>
        <p:txBody>
          <a:bodyPr wrap="square" lIns="76800" tIns="38400" rIns="76800" bIns="38400">
            <a:spAutoFit/>
          </a:bodyPr>
          <a:lstStyle/>
          <a:p>
            <a:pPr>
              <a:lnSpc>
                <a:spcPts val="2940"/>
              </a:lnSpc>
            </a:pPr>
            <a:r>
              <a:rPr lang="en-US" altLang="zh-CN" sz="17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      </a:t>
            </a:r>
            <a:r>
              <a:rPr lang="en-US" altLang="zh-CN" sz="1700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数组（array）是按次序排列的一组值</a:t>
            </a:r>
            <a:r>
              <a:rPr lang="en-US" altLang="zh-CN" sz="17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。每个值的位置都有编号（从0开始），</a:t>
            </a:r>
            <a:r>
              <a:rPr lang="en-US" altLang="zh-CN" sz="1700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整个数组用方括号表示</a:t>
            </a:r>
            <a:r>
              <a:rPr lang="en-US" altLang="zh-CN" sz="17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。</a:t>
            </a:r>
            <a:endParaRPr lang="en-US" altLang="zh-CN" sz="17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r>
              <a:rPr lang="en-US" altLang="zh-CN" sz="17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                                            </a:t>
            </a:r>
            <a:r>
              <a:rPr lang="en-US" altLang="zh-CN" sz="1700" i="1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var</a:t>
            </a:r>
            <a:r>
              <a:rPr lang="en-US" altLang="zh-CN" sz="1700" i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</a:t>
            </a:r>
            <a:r>
              <a:rPr lang="en-US" altLang="zh-CN" sz="1700" i="1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arr</a:t>
            </a:r>
            <a:r>
              <a:rPr lang="en-US" altLang="zh-CN" sz="1700" i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= ['a', 'b', 'c'];</a:t>
            </a:r>
            <a:endParaRPr lang="en-US" altLang="zh-CN" sz="1700" i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2" name="矩形 1"/>
          <p:cNvSpPr/>
          <p:nvPr/>
        </p:nvSpPr>
        <p:spPr bwMode="auto">
          <a:xfrm>
            <a:off x="547978" y="1988945"/>
            <a:ext cx="8047942" cy="339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76800" tIns="38400" rIns="76800" bIns="3840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768350" eaLnBrk="1" hangingPunct="1">
              <a:buFont typeface="+mj-lt"/>
              <a:defRPr/>
            </a:pPr>
            <a:r>
              <a:rPr lang="zh-CN" altLang="en-US" sz="17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</a:t>
            </a:r>
            <a:r>
              <a:rPr lang="en-US" altLang="zh-CN" sz="17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</a:t>
            </a:r>
            <a:r>
              <a:rPr lang="zh-CN" altLang="en-US" sz="17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、字面量方式</a:t>
            </a:r>
            <a:endParaRPr lang="zh-CN" altLang="en-US" sz="1700" b="1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889248" y="260649"/>
            <a:ext cx="5411168" cy="527516"/>
          </a:xfrm>
        </p:spPr>
        <p:txBody>
          <a:bodyPr>
            <a:noAutofit/>
          </a:bodyPr>
          <a:lstStyle/>
          <a:p>
            <a:r>
              <a:rPr lang="en-US" altLang="zh-CN" sz="2400" b="1" dirty="0"/>
              <a:t>1.</a:t>
            </a:r>
            <a:r>
              <a:rPr lang="zh-CN" altLang="en-US" sz="2400" b="1" dirty="0"/>
              <a:t>创建数组</a:t>
            </a:r>
            <a:endParaRPr lang="zh-CN" altLang="en-US" sz="2400" b="1" dirty="0"/>
          </a:p>
        </p:txBody>
      </p:sp>
      <p:sp>
        <p:nvSpPr>
          <p:cNvPr id="5" name="矩形 4"/>
          <p:cNvSpPr/>
          <p:nvPr/>
        </p:nvSpPr>
        <p:spPr bwMode="auto">
          <a:xfrm>
            <a:off x="467005" y="1269022"/>
            <a:ext cx="8047942" cy="339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76800" tIns="38400" rIns="76800" bIns="3840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768350" eaLnBrk="1" hangingPunct="1">
              <a:buFont typeface="+mj-lt"/>
              <a:defRPr/>
            </a:pPr>
            <a:r>
              <a:rPr lang="zh-CN" altLang="en-US" sz="17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创建数组的两种方式</a:t>
            </a:r>
            <a:endParaRPr lang="zh-CN" altLang="en-US" sz="1700" b="1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矩形 1"/>
          <p:cNvSpPr/>
          <p:nvPr/>
        </p:nvSpPr>
        <p:spPr bwMode="auto">
          <a:xfrm>
            <a:off x="547978" y="1988945"/>
            <a:ext cx="8047942" cy="339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76800" tIns="38400" rIns="76800" bIns="3840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768350" eaLnBrk="1" hangingPunct="1">
              <a:buFont typeface="+mj-lt"/>
              <a:defRPr/>
            </a:pPr>
            <a:r>
              <a:rPr lang="zh-CN" altLang="en-US" sz="17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</a:t>
            </a:r>
            <a:r>
              <a:rPr lang="en-US" altLang="zh-CN" sz="17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</a:t>
            </a:r>
            <a:r>
              <a:rPr lang="zh-CN" altLang="en-US" sz="17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、</a:t>
            </a:r>
            <a:r>
              <a:rPr lang="en-US" altLang="zh-CN" sz="17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new</a:t>
            </a:r>
            <a:r>
              <a:rPr lang="zh-CN" altLang="en-US" sz="17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运算符</a:t>
            </a:r>
            <a:endParaRPr lang="zh-CN" altLang="en-US" sz="1700" b="1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74909" y="2852395"/>
            <a:ext cx="8162559" cy="711057"/>
          </a:xfrm>
          <a:prstGeom prst="rect">
            <a:avLst/>
          </a:prstGeom>
          <a:noFill/>
          <a:ln w="9525">
            <a:noFill/>
          </a:ln>
        </p:spPr>
        <p:txBody>
          <a:bodyPr wrap="square" lIns="76800" tIns="38400" rIns="76800" bIns="38400">
            <a:spAutoFit/>
          </a:bodyPr>
          <a:lstStyle/>
          <a:p>
            <a:pPr>
              <a:lnSpc>
                <a:spcPts val="2940"/>
              </a:lnSpc>
            </a:pPr>
            <a:r>
              <a:rPr lang="en-US" altLang="zh-CN" sz="1700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使用JavaScript关键词new下面的例子也会创建类似数组，并为其赋值</a:t>
            </a:r>
            <a:r>
              <a:rPr lang="en-US" altLang="zh-CN" sz="17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：</a:t>
            </a:r>
            <a:endParaRPr lang="en-US" altLang="zh-CN" sz="17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r>
              <a:rPr lang="en-US" altLang="zh-CN" sz="1700" i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                   </a:t>
            </a:r>
            <a:r>
              <a:rPr lang="en-US" altLang="zh-CN" sz="1700" i="1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var</a:t>
            </a:r>
            <a:r>
              <a:rPr lang="en-US" altLang="zh-CN" sz="1700" i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</a:t>
            </a:r>
            <a:r>
              <a:rPr lang="en-US" altLang="zh-CN" sz="1700" i="1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arr</a:t>
            </a:r>
            <a:r>
              <a:rPr lang="en-US" altLang="zh-CN" sz="1700" i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=new Array('a', 'b', 'c');  //</a:t>
            </a:r>
            <a:r>
              <a:rPr lang="en-US" altLang="zh-CN" sz="1700" i="1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等同于var</a:t>
            </a:r>
            <a:r>
              <a:rPr lang="en-US" altLang="zh-CN" sz="1700" i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</a:t>
            </a:r>
            <a:r>
              <a:rPr lang="en-US" altLang="zh-CN" sz="1700" i="1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arr</a:t>
            </a:r>
            <a:r>
              <a:rPr lang="en-US" altLang="zh-CN" sz="1700" i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= ['a', 'b', 'c'];</a:t>
            </a:r>
            <a:endParaRPr lang="en-US" altLang="zh-CN" sz="1700" i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889248" y="260649"/>
            <a:ext cx="5411168" cy="527516"/>
          </a:xfrm>
        </p:spPr>
        <p:txBody>
          <a:bodyPr>
            <a:noAutofit/>
          </a:bodyPr>
          <a:lstStyle/>
          <a:p>
            <a:r>
              <a:rPr lang="en-US" altLang="zh-CN" sz="2400" b="1" dirty="0"/>
              <a:t>1.</a:t>
            </a:r>
            <a:r>
              <a:rPr lang="zh-CN" altLang="en-US" sz="2400" b="1" dirty="0"/>
              <a:t>创建数组</a:t>
            </a:r>
            <a:endParaRPr lang="zh-CN" altLang="en-US" sz="2400" b="1" dirty="0"/>
          </a:p>
        </p:txBody>
      </p:sp>
      <p:sp>
        <p:nvSpPr>
          <p:cNvPr id="5" name="矩形 4"/>
          <p:cNvSpPr/>
          <p:nvPr/>
        </p:nvSpPr>
        <p:spPr bwMode="auto">
          <a:xfrm>
            <a:off x="467005" y="1269022"/>
            <a:ext cx="8047942" cy="339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76800" tIns="38400" rIns="76800" bIns="3840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768350" eaLnBrk="1" hangingPunct="1">
              <a:buFont typeface="+mj-lt"/>
              <a:defRPr/>
            </a:pPr>
            <a:r>
              <a:rPr lang="zh-CN" altLang="en-US" sz="17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创建数组的两种方式</a:t>
            </a:r>
            <a:endParaRPr lang="zh-CN" altLang="en-US" sz="1700" b="1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683032" y="1700771"/>
            <a:ext cx="7898682" cy="2991168"/>
          </a:xfrm>
          <a:prstGeom prst="rect">
            <a:avLst/>
          </a:prstGeom>
          <a:noFill/>
          <a:ln w="9525">
            <a:noFill/>
          </a:ln>
        </p:spPr>
        <p:txBody>
          <a:bodyPr wrap="square" lIns="76800" tIns="38400" rIns="76800" bIns="38400">
            <a:spAutoFit/>
          </a:bodyPr>
          <a:lstStyle/>
          <a:p>
            <a:pPr>
              <a:lnSpc>
                <a:spcPts val="2940"/>
              </a:lnSpc>
            </a:pPr>
            <a:r>
              <a:rPr lang="zh-CN" altLang="en-US" sz="1700" b="1" u="sng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提示</a:t>
            </a:r>
            <a:r>
              <a:rPr lang="en-US" altLang="zh-CN" sz="17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：</a:t>
            </a:r>
            <a:endParaRPr lang="en-US" altLang="zh-CN" sz="17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ts val="2940"/>
              </a:lnSpc>
            </a:pPr>
            <a:r>
              <a:rPr lang="en-US" altLang="zh-CN" sz="17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</a:t>
            </a:r>
            <a:r>
              <a:rPr lang="zh-CN" altLang="en-US" sz="17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、</a:t>
            </a:r>
            <a:r>
              <a:rPr lang="en-US" altLang="zh-CN" sz="1700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数组也可以先定义后赋值</a:t>
            </a:r>
            <a:r>
              <a:rPr lang="en-US" altLang="zh-CN" sz="17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。</a:t>
            </a:r>
            <a:endParaRPr lang="en-US" altLang="zh-CN" sz="17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r>
              <a:rPr lang="en-US" altLang="zh-CN" sz="1700" i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                       </a:t>
            </a:r>
            <a:r>
              <a:rPr lang="en-US" altLang="zh-CN" sz="1700" i="1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var</a:t>
            </a:r>
            <a:r>
              <a:rPr lang="en-US" altLang="zh-CN" sz="1700" i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</a:t>
            </a:r>
            <a:r>
              <a:rPr lang="en-US" altLang="zh-CN" sz="1700" i="1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arr</a:t>
            </a:r>
            <a:r>
              <a:rPr lang="en-US" altLang="zh-CN" sz="1700" i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= [];</a:t>
            </a:r>
            <a:endParaRPr lang="en-US" altLang="zh-CN" sz="1700" i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r>
              <a:rPr lang="en-US" altLang="zh-CN" sz="1700" i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                       </a:t>
            </a:r>
            <a:r>
              <a:rPr lang="en-US" altLang="zh-CN" sz="1700" i="1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arr</a:t>
            </a:r>
            <a:r>
              <a:rPr lang="en-US" altLang="zh-CN" sz="1700" i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[0] = 'a';</a:t>
            </a:r>
            <a:endParaRPr lang="en-US" altLang="zh-CN" sz="1700" i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r>
              <a:rPr lang="en-US" altLang="zh-CN" sz="1700" i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                       </a:t>
            </a:r>
            <a:r>
              <a:rPr lang="en-US" altLang="zh-CN" sz="1700" i="1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arr</a:t>
            </a:r>
            <a:r>
              <a:rPr lang="en-US" altLang="zh-CN" sz="1700" i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[1] = 'b';</a:t>
            </a:r>
            <a:endParaRPr lang="en-US" altLang="zh-CN" sz="1700" i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r>
              <a:rPr lang="en-US" altLang="zh-CN" sz="1700" i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                       </a:t>
            </a:r>
            <a:r>
              <a:rPr lang="en-US" altLang="zh-CN" sz="1700" i="1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arr</a:t>
            </a:r>
            <a:r>
              <a:rPr lang="en-US" altLang="zh-CN" sz="1700" i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[2] = 'c';</a:t>
            </a:r>
            <a:endParaRPr lang="en-US" altLang="zh-CN" sz="1700" i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r>
              <a:rPr lang="en-US" altLang="zh-CN" sz="17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2</a:t>
            </a:r>
            <a:r>
              <a:rPr lang="zh-CN" altLang="en-US" sz="17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、</a:t>
            </a:r>
            <a:r>
              <a:rPr lang="en-US" altLang="zh-CN" sz="1700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任何类型的数据，都可以放入数组</a:t>
            </a:r>
            <a:r>
              <a:rPr lang="en-US" altLang="zh-CN" sz="17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。</a:t>
            </a:r>
            <a:endParaRPr lang="en-US" altLang="zh-CN" sz="17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r>
              <a:rPr lang="en-US" altLang="zh-CN" sz="1700" i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                          </a:t>
            </a:r>
            <a:r>
              <a:rPr lang="en-US" altLang="zh-CN" sz="1700" i="1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var</a:t>
            </a:r>
            <a:r>
              <a:rPr lang="en-US" altLang="zh-CN" sz="1700" i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</a:t>
            </a:r>
            <a:r>
              <a:rPr lang="en-US" altLang="zh-CN" sz="1700" i="1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arr</a:t>
            </a:r>
            <a:r>
              <a:rPr lang="en-US" altLang="zh-CN" sz="1700" i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= [{a: 1},[1, 2, 3],function() {return true;} ];</a:t>
            </a:r>
            <a:endParaRPr lang="en-US" altLang="zh-CN" sz="17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r>
              <a:rPr lang="en-US" altLang="zh-CN" sz="17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3</a:t>
            </a:r>
            <a:r>
              <a:rPr lang="zh-CN" altLang="en-US" sz="17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、</a:t>
            </a:r>
            <a:r>
              <a:rPr lang="en-US" altLang="zh-CN" sz="1700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如果数组的元素还是数组，就形成了多维数组</a:t>
            </a:r>
            <a:r>
              <a:rPr lang="en-US" altLang="zh-CN" sz="17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。</a:t>
            </a:r>
            <a:endParaRPr lang="en-US" altLang="zh-CN" sz="17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r>
              <a:rPr lang="en-US" altLang="zh-CN" sz="1700" i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                          </a:t>
            </a:r>
            <a:r>
              <a:rPr lang="en-US" altLang="zh-CN" sz="1700" i="1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var</a:t>
            </a:r>
            <a:r>
              <a:rPr lang="en-US" altLang="zh-CN" sz="1700" i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a = [[1, 2], [3, 4]];</a:t>
            </a:r>
            <a:endParaRPr lang="en-US" altLang="zh-CN" sz="1700" i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" grpId="0" build="p"/>
      <p:bldP spid="100" grpId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889248" y="260649"/>
            <a:ext cx="5411168" cy="527516"/>
          </a:xfrm>
        </p:spPr>
        <p:txBody>
          <a:bodyPr>
            <a:noAutofit/>
          </a:bodyPr>
          <a:lstStyle/>
          <a:p>
            <a:r>
              <a:rPr lang="en-US" altLang="zh-CN" sz="2400" b="1" dirty="0"/>
              <a:t>1.</a:t>
            </a:r>
            <a:r>
              <a:rPr lang="zh-CN" altLang="en-US" sz="2400" b="1" dirty="0"/>
              <a:t>创建数组</a:t>
            </a:r>
            <a:endParaRPr lang="zh-CN" altLang="en-US" sz="2400" b="1" dirty="0"/>
          </a:p>
        </p:txBody>
      </p:sp>
      <p:sp>
        <p:nvSpPr>
          <p:cNvPr id="100" name="文本框 99"/>
          <p:cNvSpPr txBox="1"/>
          <p:nvPr/>
        </p:nvSpPr>
        <p:spPr>
          <a:xfrm>
            <a:off x="683031" y="1340809"/>
            <a:ext cx="4127720" cy="339160"/>
          </a:xfrm>
          <a:prstGeom prst="rect">
            <a:avLst/>
          </a:prstGeom>
          <a:noFill/>
          <a:ln w="9525">
            <a:noFill/>
          </a:ln>
        </p:spPr>
        <p:txBody>
          <a:bodyPr wrap="square" lIns="76800" tIns="38400" rIns="76800" bIns="38400">
            <a:spAutoFit/>
          </a:bodyPr>
          <a:lstStyle/>
          <a:p>
            <a:pPr lvl="0" algn="l">
              <a:buClrTx/>
              <a:buSzTx/>
              <a:buFontTx/>
            </a:pPr>
            <a:r>
              <a:rPr lang="en-US" altLang="zh-CN" sz="17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【</a:t>
            </a:r>
            <a:r>
              <a:rPr lang="zh-CN" altLang="en-US" sz="17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案例</a:t>
            </a:r>
            <a:r>
              <a:rPr lang="en-US" altLang="zh-CN" sz="17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1.3.1】</a:t>
            </a:r>
            <a:r>
              <a:rPr lang="zh-CN" altLang="en-US" sz="17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定义数组</a:t>
            </a:r>
            <a:endParaRPr lang="zh-CN" altLang="en-US" sz="17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3031" y="2636544"/>
            <a:ext cx="9367152" cy="114019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889248" y="260649"/>
            <a:ext cx="5411168" cy="527516"/>
          </a:xfrm>
        </p:spPr>
        <p:txBody>
          <a:bodyPr>
            <a:noAutofit/>
          </a:bodyPr>
          <a:lstStyle/>
          <a:p>
            <a:r>
              <a:rPr lang="en-US" altLang="zh-CN" sz="2400" b="1" dirty="0"/>
              <a:t>1.</a:t>
            </a:r>
            <a:r>
              <a:rPr lang="zh-CN" altLang="en-US" sz="2400" b="1" dirty="0"/>
              <a:t>创建数组</a:t>
            </a:r>
            <a:endParaRPr lang="zh-CN" altLang="en-US" sz="2400" b="1" dirty="0"/>
          </a:p>
        </p:txBody>
      </p:sp>
      <p:sp>
        <p:nvSpPr>
          <p:cNvPr id="100" name="文本框 99"/>
          <p:cNvSpPr txBox="1"/>
          <p:nvPr/>
        </p:nvSpPr>
        <p:spPr>
          <a:xfrm>
            <a:off x="791392" y="1484921"/>
            <a:ext cx="3810496" cy="339160"/>
          </a:xfrm>
          <a:prstGeom prst="rect">
            <a:avLst/>
          </a:prstGeom>
          <a:noFill/>
          <a:ln w="9525">
            <a:noFill/>
          </a:ln>
        </p:spPr>
        <p:txBody>
          <a:bodyPr wrap="square" lIns="76800" tIns="38400" rIns="76800" bIns="38400">
            <a:spAutoFit/>
          </a:bodyPr>
          <a:lstStyle/>
          <a:p>
            <a:pPr lvl="0" algn="l">
              <a:buClrTx/>
              <a:buSzTx/>
              <a:buFontTx/>
            </a:pPr>
            <a:r>
              <a:rPr lang="en-US" altLang="zh-CN" sz="17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【</a:t>
            </a:r>
            <a:r>
              <a:rPr lang="zh-CN" altLang="en-US" sz="17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案例</a:t>
            </a:r>
            <a:r>
              <a:rPr lang="en-US" altLang="zh-CN" sz="17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1.3.2】</a:t>
            </a:r>
            <a:r>
              <a:rPr lang="zh-CN" altLang="en-US" sz="17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数组元素访问</a:t>
            </a:r>
            <a:endParaRPr lang="zh-CN" altLang="en-US" sz="17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8801" y="2636545"/>
            <a:ext cx="9148048" cy="111353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标题 1"/>
          <p:cNvSpPr>
            <a:spLocks noGrp="1"/>
          </p:cNvSpPr>
          <p:nvPr>
            <p:ph type="title"/>
          </p:nvPr>
        </p:nvSpPr>
        <p:spPr>
          <a:xfrm>
            <a:off x="889271" y="260661"/>
            <a:ext cx="4228994" cy="527540"/>
          </a:xfrm>
          <a:noFill/>
          <a:ln>
            <a:noFill/>
          </a:ln>
        </p:spPr>
        <p:txBody>
          <a:bodyPr anchor="ctr" anchorCtr="0"/>
          <a:lstStyle/>
          <a:p>
            <a:r>
              <a:rPr lang="en-US" altLang="zh-CN" b="1" dirty="0" smtClean="0"/>
              <a:t>2. JavaScript </a:t>
            </a:r>
            <a:r>
              <a:rPr lang="zh-CN" altLang="en-US" b="1" dirty="0" smtClean="0"/>
              <a:t>有何特点</a:t>
            </a:r>
            <a:endParaRPr lang="zh-CN" altLang="en-US" b="1" dirty="0"/>
          </a:p>
        </p:txBody>
      </p:sp>
      <p:sp>
        <p:nvSpPr>
          <p:cNvPr id="13" name="矩形 38"/>
          <p:cNvSpPr>
            <a:spLocks noChangeArrowheads="1"/>
          </p:cNvSpPr>
          <p:nvPr/>
        </p:nvSpPr>
        <p:spPr bwMode="auto">
          <a:xfrm>
            <a:off x="250825" y="1273175"/>
            <a:ext cx="84296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457200" marR="0" lvl="0" indent="-4572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defRPr/>
            </a:pPr>
            <a:r>
              <a:rPr kumimoji="0" lang="en-US" altLang="zh-CN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</a:t>
            </a:r>
            <a:r>
              <a:rPr kumimoji="0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）</a:t>
            </a:r>
            <a:r>
              <a:rPr kumimoji="0" lang="en-US" altLang="zh-CN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JavaScript</a:t>
            </a:r>
            <a:r>
              <a:rPr kumimoji="0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的特点</a:t>
            </a:r>
            <a:r>
              <a:rPr kumimoji="0" lang="en-US" altLang="zh-CN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——</a:t>
            </a:r>
            <a:r>
              <a:rPr kumimoji="0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可跨平台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361950" y="1947863"/>
            <a:ext cx="8407400" cy="1323439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2000" dirty="0">
                <a:latin typeface="+mn-ea"/>
                <a:ea typeface="+mn-ea"/>
              </a:rPr>
              <a:t>几乎所有的浏览器，包括手机等各类移动设备。</a:t>
            </a:r>
            <a:endParaRPr lang="en-US" altLang="zh-CN" sz="2000" dirty="0">
              <a:latin typeface="+mn-ea"/>
              <a:ea typeface="+mn-ea"/>
            </a:endParaRPr>
          </a:p>
          <a:p>
            <a:pPr>
              <a:lnSpc>
                <a:spcPct val="200000"/>
              </a:lnSpc>
            </a:pP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特点</a:t>
            </a:r>
            <a:r>
              <a:rPr lang="zh-CN" altLang="en-US" sz="2000" dirty="0">
                <a:latin typeface="+mn-ea"/>
                <a:ea typeface="+mn-ea"/>
              </a:rPr>
              <a:t>：</a:t>
            </a:r>
            <a:r>
              <a:rPr lang="en-US" altLang="zh-CN" sz="2000" dirty="0">
                <a:latin typeface="+mn-ea"/>
                <a:ea typeface="+mn-ea"/>
              </a:rPr>
              <a:t>JavaScript</a:t>
            </a:r>
            <a:r>
              <a:rPr lang="zh-CN" altLang="en-US" sz="2000" dirty="0">
                <a:latin typeface="+mn-ea"/>
                <a:ea typeface="+mn-ea"/>
              </a:rPr>
              <a:t>语言不依赖操作系统，仅需要浏览器的支持。</a:t>
            </a:r>
            <a:endParaRPr lang="en-US" altLang="zh-CN" sz="2000" dirty="0">
              <a:latin typeface="+mn-ea"/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889248" y="260649"/>
            <a:ext cx="5411168" cy="527516"/>
          </a:xfrm>
        </p:spPr>
        <p:txBody>
          <a:bodyPr>
            <a:noAutofit/>
          </a:bodyPr>
          <a:lstStyle/>
          <a:p>
            <a:r>
              <a:rPr lang="en-US" altLang="zh-CN" sz="2400" b="1" dirty="0"/>
              <a:t>2.</a:t>
            </a:r>
            <a:r>
              <a:rPr lang="zh-CN" altLang="en-US" sz="2400" b="1" dirty="0"/>
              <a:t>数组的长度</a:t>
            </a:r>
            <a:endParaRPr lang="zh-CN" altLang="en-US" sz="2400" b="1" dirty="0"/>
          </a:p>
        </p:txBody>
      </p:sp>
      <p:sp>
        <p:nvSpPr>
          <p:cNvPr id="5" name="矩形 4"/>
          <p:cNvSpPr/>
          <p:nvPr/>
        </p:nvSpPr>
        <p:spPr>
          <a:xfrm>
            <a:off x="467005" y="1556610"/>
            <a:ext cx="8047942" cy="339160"/>
          </a:xfrm>
          <a:prstGeom prst="rect">
            <a:avLst/>
          </a:prstGeom>
        </p:spPr>
        <p:txBody>
          <a:bodyPr wrap="square" lIns="76800" tIns="38400" rIns="76800" bIns="38400">
            <a:spAutoFit/>
          </a:bodyPr>
          <a:lstStyle/>
          <a:p>
            <a:pPr indent="252095">
              <a:tabLst>
                <a:tab pos="383540" algn="l"/>
              </a:tabLst>
              <a:defRPr/>
            </a:pPr>
            <a:r>
              <a:rPr lang="zh-CN" altLang="en-US" sz="17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7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数组的 length 属性，</a:t>
            </a:r>
            <a:r>
              <a:rPr lang="en-US" altLang="zh-CN" sz="17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返回数组的成员数量</a:t>
            </a:r>
            <a:r>
              <a:rPr lang="en-US" altLang="zh-CN" sz="17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7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412962" y="2468309"/>
            <a:ext cx="8559327" cy="1937033"/>
          </a:xfrm>
          <a:prstGeom prst="rect">
            <a:avLst/>
          </a:prstGeom>
          <a:noFill/>
          <a:ln w="9525">
            <a:noFill/>
          </a:ln>
        </p:spPr>
        <p:txBody>
          <a:bodyPr wrap="square" lIns="76800" tIns="38400" rIns="76800" bIns="38400">
            <a:spAutoFit/>
          </a:bodyPr>
          <a:lstStyle/>
          <a:p>
            <a:pPr>
              <a:lnSpc>
                <a:spcPts val="2940"/>
              </a:lnSpc>
            </a:pPr>
            <a:r>
              <a:rPr lang="zh-CN" altLang="en-US" sz="1700" dirty="0">
                <a:solidFill>
                  <a:schemeClr val="accent1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提示</a:t>
            </a:r>
            <a:r>
              <a:rPr lang="zh-CN" altLang="en-US" sz="17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：</a:t>
            </a:r>
            <a:endParaRPr lang="zh-CN" altLang="en-US" sz="17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ts val="2940"/>
              </a:lnSpc>
            </a:pPr>
            <a:r>
              <a:rPr lang="en-US" altLang="zh-CN" sz="17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</a:t>
            </a:r>
            <a:r>
              <a:rPr lang="zh-CN" altLang="en-US" sz="17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、</a:t>
            </a:r>
            <a:r>
              <a:rPr lang="en-US" altLang="zh-CN" sz="17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JavaScript </a:t>
            </a:r>
            <a:r>
              <a:rPr lang="zh-CN" altLang="en-US" sz="17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使用一个</a:t>
            </a:r>
            <a:r>
              <a:rPr lang="en-US" altLang="zh-CN" sz="17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32</a:t>
            </a:r>
            <a:r>
              <a:rPr lang="zh-CN" altLang="en-US" sz="17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位整数，保存数组的元素个数。也就是说 </a:t>
            </a:r>
            <a:r>
              <a:rPr lang="en-US" altLang="zh-CN" sz="17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length </a:t>
            </a:r>
            <a:r>
              <a:rPr lang="zh-CN" altLang="en-US" sz="17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属性的最大值就是 </a:t>
            </a:r>
            <a:r>
              <a:rPr lang="en-US" altLang="zh-CN" sz="17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4294967295</a:t>
            </a:r>
            <a:r>
              <a:rPr lang="zh-CN" altLang="en-US" sz="17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。</a:t>
            </a:r>
            <a:endParaRPr lang="zh-CN" altLang="en-US" sz="17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ts val="2940"/>
              </a:lnSpc>
            </a:pPr>
            <a:r>
              <a:rPr lang="en-US" altLang="zh-CN" sz="17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2</a:t>
            </a:r>
            <a:r>
              <a:rPr lang="zh-CN" altLang="en-US" sz="17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、只要是数组，就一定有 </a:t>
            </a:r>
            <a:r>
              <a:rPr lang="en-US" altLang="zh-CN" sz="17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length </a:t>
            </a:r>
            <a:r>
              <a:rPr lang="zh-CN" altLang="en-US" sz="17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属性。该属性是一个动态的值，等于键名中的最大整数加上</a:t>
            </a:r>
            <a:r>
              <a:rPr lang="en-US" altLang="zh-CN" sz="17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</a:t>
            </a:r>
            <a:r>
              <a:rPr lang="zh-CN" altLang="en-US" sz="17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。</a:t>
            </a:r>
            <a:endParaRPr lang="zh-CN" altLang="en-US" sz="17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" grpId="0" build="p"/>
      <p:bldP spid="100" grpId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889248" y="260649"/>
            <a:ext cx="5411168" cy="527516"/>
          </a:xfrm>
        </p:spPr>
        <p:txBody>
          <a:bodyPr>
            <a:noAutofit/>
          </a:bodyPr>
          <a:lstStyle/>
          <a:p>
            <a:r>
              <a:rPr lang="en-US" altLang="zh-CN" sz="2400" b="1" dirty="0"/>
              <a:t>2.</a:t>
            </a:r>
            <a:r>
              <a:rPr lang="zh-CN" altLang="en-US" sz="2400" b="1" dirty="0"/>
              <a:t>数组的长度</a:t>
            </a:r>
            <a:endParaRPr lang="zh-CN" altLang="en-US" sz="2400" b="1" dirty="0"/>
          </a:p>
        </p:txBody>
      </p:sp>
      <p:sp>
        <p:nvSpPr>
          <p:cNvPr id="5" name="文本框 4"/>
          <p:cNvSpPr txBox="1"/>
          <p:nvPr/>
        </p:nvSpPr>
        <p:spPr>
          <a:xfrm>
            <a:off x="575128" y="1340760"/>
            <a:ext cx="8047942" cy="339160"/>
          </a:xfrm>
          <a:prstGeom prst="rect">
            <a:avLst/>
          </a:prstGeom>
          <a:noFill/>
          <a:ln w="9525">
            <a:noFill/>
          </a:ln>
        </p:spPr>
        <p:txBody>
          <a:bodyPr wrap="square" lIns="76800" tIns="38400" rIns="76800" bIns="38400">
            <a:spAutoFit/>
          </a:bodyPr>
          <a:lstStyle/>
          <a:p>
            <a:pPr lvl="0" algn="l">
              <a:buClrTx/>
              <a:buSzTx/>
              <a:buFontTx/>
            </a:pPr>
            <a:r>
              <a:rPr lang="en-US" altLang="zh-CN" sz="17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【</a:t>
            </a:r>
            <a:r>
              <a:rPr lang="zh-CN" altLang="en-US" sz="17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案例</a:t>
            </a:r>
            <a:r>
              <a:rPr lang="en-US" altLang="zh-CN" sz="17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1.3.3】</a:t>
            </a:r>
            <a:r>
              <a:rPr lang="zh-CN" altLang="en-US" sz="17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动态增加数组长度</a:t>
            </a:r>
            <a:endParaRPr lang="zh-CN" altLang="en-US" sz="17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4978" y="2492433"/>
            <a:ext cx="8701744" cy="312474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889248" y="260649"/>
            <a:ext cx="5411168" cy="527516"/>
          </a:xfrm>
        </p:spPr>
        <p:txBody>
          <a:bodyPr>
            <a:noAutofit/>
          </a:bodyPr>
          <a:lstStyle/>
          <a:p>
            <a:r>
              <a:rPr lang="en-US" altLang="zh-CN" sz="2400" b="1" dirty="0"/>
              <a:t>2.</a:t>
            </a:r>
            <a:r>
              <a:rPr lang="zh-CN" altLang="en-US" sz="2400" b="1" dirty="0"/>
              <a:t>数组的长度</a:t>
            </a:r>
            <a:endParaRPr lang="zh-CN" altLang="en-US" sz="2400" b="1" dirty="0"/>
          </a:p>
        </p:txBody>
      </p:sp>
      <p:sp>
        <p:nvSpPr>
          <p:cNvPr id="5" name="文本框 4"/>
          <p:cNvSpPr txBox="1"/>
          <p:nvPr/>
        </p:nvSpPr>
        <p:spPr>
          <a:xfrm>
            <a:off x="547978" y="1340760"/>
            <a:ext cx="8047942" cy="339160"/>
          </a:xfrm>
          <a:prstGeom prst="rect">
            <a:avLst/>
          </a:prstGeom>
          <a:noFill/>
          <a:ln w="9525">
            <a:noFill/>
          </a:ln>
        </p:spPr>
        <p:txBody>
          <a:bodyPr wrap="square" lIns="76800" tIns="38400" rIns="76800" bIns="38400">
            <a:spAutoFit/>
          </a:bodyPr>
          <a:lstStyle/>
          <a:p>
            <a:pPr lvl="0" algn="l">
              <a:buClrTx/>
              <a:buSzTx/>
              <a:buFontTx/>
            </a:pPr>
            <a:r>
              <a:rPr lang="en-US" altLang="zh-CN" sz="17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【</a:t>
            </a:r>
            <a:r>
              <a:rPr lang="zh-CN" altLang="en-US" sz="17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案例</a:t>
            </a:r>
            <a:r>
              <a:rPr lang="en-US" altLang="zh-CN" sz="17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1.3.4】</a:t>
            </a:r>
            <a:r>
              <a:rPr lang="zh-CN" altLang="en-US" sz="17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动态减小数组长度</a:t>
            </a:r>
            <a:endParaRPr lang="zh-CN" altLang="en-US" sz="17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53101" y="2636545"/>
            <a:ext cx="8891792" cy="143413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889248" y="260649"/>
            <a:ext cx="5411168" cy="527516"/>
          </a:xfrm>
        </p:spPr>
        <p:txBody>
          <a:bodyPr>
            <a:noAutofit/>
          </a:bodyPr>
          <a:lstStyle/>
          <a:p>
            <a:r>
              <a:rPr lang="en-US" altLang="zh-CN" sz="2400" b="1" dirty="0"/>
              <a:t>3.in </a:t>
            </a:r>
            <a:r>
              <a:rPr lang="zh-CN" altLang="en-US" sz="2400" b="1" dirty="0"/>
              <a:t>运算符</a:t>
            </a:r>
            <a:endParaRPr lang="zh-CN" altLang="en-US" sz="2400" b="1" dirty="0"/>
          </a:p>
        </p:txBody>
      </p:sp>
      <p:sp>
        <p:nvSpPr>
          <p:cNvPr id="5" name="文本框 4"/>
          <p:cNvSpPr txBox="1"/>
          <p:nvPr/>
        </p:nvSpPr>
        <p:spPr>
          <a:xfrm>
            <a:off x="683032" y="1629033"/>
            <a:ext cx="8273063" cy="1565137"/>
          </a:xfrm>
          <a:prstGeom prst="rect">
            <a:avLst/>
          </a:prstGeom>
          <a:noFill/>
          <a:ln w="9525">
            <a:noFill/>
          </a:ln>
        </p:spPr>
        <p:txBody>
          <a:bodyPr wrap="square" lIns="76800" tIns="38400" rIns="76800" bIns="38400">
            <a:spAutoFit/>
          </a:bodyPr>
          <a:lstStyle/>
          <a:p>
            <a:pPr>
              <a:lnSpc>
                <a:spcPts val="2940"/>
              </a:lnSpc>
            </a:pPr>
            <a:r>
              <a:rPr lang="en-US" altLang="zh-CN" sz="17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  </a:t>
            </a:r>
            <a:r>
              <a:rPr lang="en-US" altLang="zh-CN" sz="1700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检查某个键名是否存在的运算符in，适用于对象，也适用于数组</a:t>
            </a:r>
            <a:r>
              <a:rPr lang="en-US" altLang="zh-CN" sz="17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。</a:t>
            </a:r>
            <a:endParaRPr lang="en-US" altLang="zh-CN" sz="17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ts val="2940"/>
              </a:lnSpc>
            </a:pPr>
            <a:r>
              <a:rPr lang="en-US" altLang="zh-CN" sz="1700" i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                                      </a:t>
            </a:r>
            <a:r>
              <a:rPr lang="en-US" altLang="zh-CN" sz="1700" i="1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var</a:t>
            </a:r>
            <a:r>
              <a:rPr lang="en-US" altLang="zh-CN" sz="1700" i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</a:t>
            </a:r>
            <a:r>
              <a:rPr lang="en-US" altLang="zh-CN" sz="1700" i="1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arr</a:t>
            </a:r>
            <a:r>
              <a:rPr lang="en-US" altLang="zh-CN" sz="1700" i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= ['</a:t>
            </a:r>
            <a:r>
              <a:rPr lang="en-US" altLang="zh-CN" sz="1700" i="1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a','b','c</a:t>
            </a:r>
            <a:r>
              <a:rPr lang="en-US" altLang="zh-CN" sz="1700" i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'];</a:t>
            </a:r>
            <a:endParaRPr lang="en-US" altLang="zh-CN" sz="1700" i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ts val="2940"/>
              </a:lnSpc>
            </a:pPr>
            <a:r>
              <a:rPr lang="en-US" altLang="zh-CN" sz="1700" i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                                      2 in </a:t>
            </a:r>
            <a:r>
              <a:rPr lang="en-US" altLang="zh-CN" sz="1700" i="1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arr</a:t>
            </a:r>
            <a:r>
              <a:rPr lang="en-US" altLang="zh-CN" sz="1700" i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// true</a:t>
            </a:r>
            <a:endParaRPr lang="en-US" altLang="zh-CN" sz="1700" i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ts val="2940"/>
              </a:lnSpc>
            </a:pPr>
            <a:r>
              <a:rPr lang="en-US" altLang="zh-CN" sz="1700" i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                                      4 in </a:t>
            </a:r>
            <a:r>
              <a:rPr lang="en-US" altLang="zh-CN" sz="1700" i="1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arr</a:t>
            </a:r>
            <a:r>
              <a:rPr lang="en-US" altLang="zh-CN" sz="1700" i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// false</a:t>
            </a:r>
            <a:endParaRPr lang="en-US" altLang="zh-CN" sz="1700" i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5" grpId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889248" y="260649"/>
            <a:ext cx="5411168" cy="527516"/>
          </a:xfrm>
        </p:spPr>
        <p:txBody>
          <a:bodyPr>
            <a:noAutofit/>
          </a:bodyPr>
          <a:lstStyle/>
          <a:p>
            <a:r>
              <a:rPr lang="en-US" altLang="zh-CN" sz="2400" b="1" dirty="0"/>
              <a:t>3.in </a:t>
            </a:r>
            <a:r>
              <a:rPr lang="zh-CN" altLang="en-US" sz="2400" b="1" dirty="0"/>
              <a:t>运算符</a:t>
            </a:r>
            <a:endParaRPr lang="zh-CN" altLang="en-US" sz="2400" b="1" dirty="0"/>
          </a:p>
        </p:txBody>
      </p:sp>
      <p:sp>
        <p:nvSpPr>
          <p:cNvPr id="5" name="文本框 4"/>
          <p:cNvSpPr txBox="1"/>
          <p:nvPr/>
        </p:nvSpPr>
        <p:spPr>
          <a:xfrm>
            <a:off x="791155" y="1484921"/>
            <a:ext cx="8273063" cy="449447"/>
          </a:xfrm>
          <a:prstGeom prst="rect">
            <a:avLst/>
          </a:prstGeom>
          <a:noFill/>
          <a:ln w="9525">
            <a:noFill/>
          </a:ln>
        </p:spPr>
        <p:txBody>
          <a:bodyPr wrap="square" lIns="76800" tIns="38400" rIns="76800" bIns="38400">
            <a:spAutoFit/>
          </a:bodyPr>
          <a:lstStyle/>
          <a:p>
            <a:pPr>
              <a:lnSpc>
                <a:spcPts val="2940"/>
              </a:lnSpc>
            </a:pPr>
            <a:r>
              <a:rPr lang="zh-CN" altLang="en-US" sz="1700" dirty="0">
                <a:solidFill>
                  <a:schemeClr val="accent1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提示</a:t>
            </a:r>
            <a:r>
              <a:rPr lang="zh-CN" altLang="en-US" sz="17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：</a:t>
            </a:r>
            <a:r>
              <a:rPr lang="en-US" altLang="zh-CN" sz="1700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如果数组的某个位置是空位</a:t>
            </a:r>
            <a:r>
              <a:rPr lang="en-US" altLang="zh-CN" sz="17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， in </a:t>
            </a:r>
            <a:r>
              <a:rPr lang="en-US" altLang="zh-CN" sz="1700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运算符返回</a:t>
            </a:r>
            <a:r>
              <a:rPr lang="en-US" altLang="zh-CN" sz="17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false 。</a:t>
            </a:r>
            <a:endParaRPr lang="en-US" altLang="zh-CN" sz="17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2249145" y="2564807"/>
            <a:ext cx="4425891" cy="1234277"/>
          </a:xfrm>
          <a:prstGeom prst="rect">
            <a:avLst/>
          </a:prstGeom>
          <a:noFill/>
          <a:ln w="9525">
            <a:noFill/>
          </a:ln>
        </p:spPr>
        <p:txBody>
          <a:bodyPr wrap="square" lIns="76800" tIns="38400" rIns="76800" bIns="38400">
            <a:spAutoFit/>
          </a:bodyPr>
          <a:lstStyle/>
          <a:p>
            <a:pPr>
              <a:lnSpc>
                <a:spcPts val="2940"/>
              </a:lnSpc>
            </a:pPr>
            <a:r>
              <a:rPr lang="en-US" altLang="zh-CN" sz="1700" i="1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var</a:t>
            </a:r>
            <a:r>
              <a:rPr lang="en-US" altLang="zh-CN" sz="1700" i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</a:t>
            </a:r>
            <a:r>
              <a:rPr lang="en-US" altLang="zh-CN" sz="1700" i="1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arr</a:t>
            </a:r>
            <a:r>
              <a:rPr lang="en-US" altLang="zh-CN" sz="1700" i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= [];</a:t>
            </a:r>
            <a:endParaRPr lang="en-US" altLang="zh-CN" sz="1700" i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r>
              <a:rPr lang="en-US" altLang="zh-CN" sz="1700" i="1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arr</a:t>
            </a:r>
            <a:r>
              <a:rPr lang="en-US" altLang="zh-CN" sz="1700" i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[100] = 'a';</a:t>
            </a:r>
            <a:endParaRPr lang="en-US" altLang="zh-CN" sz="1700" i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r>
              <a:rPr lang="en-US" altLang="zh-CN" sz="1700" i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100 in </a:t>
            </a:r>
            <a:r>
              <a:rPr lang="en-US" altLang="zh-CN" sz="1700" i="1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arr</a:t>
            </a:r>
            <a:r>
              <a:rPr lang="en-US" altLang="zh-CN" sz="1700" i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// true</a:t>
            </a:r>
            <a:endParaRPr lang="en-US" altLang="zh-CN" sz="1700" i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r>
              <a:rPr lang="en-US" altLang="zh-CN" sz="1700" i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 in </a:t>
            </a:r>
            <a:r>
              <a:rPr lang="en-US" altLang="zh-CN" sz="1700" i="1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arr</a:t>
            </a:r>
            <a:r>
              <a:rPr lang="en-US" altLang="zh-CN" sz="1700" i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// false</a:t>
            </a:r>
            <a:endParaRPr lang="en-US" altLang="zh-CN" sz="1700" i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100" grpId="0" build="p"/>
      <p:bldP spid="100" grpId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889248" y="260649"/>
            <a:ext cx="5411168" cy="527516"/>
          </a:xfrm>
        </p:spPr>
        <p:txBody>
          <a:bodyPr>
            <a:noAutofit/>
          </a:bodyPr>
          <a:lstStyle/>
          <a:p>
            <a:r>
              <a:rPr lang="en-US" altLang="zh-CN" sz="2400" b="1" dirty="0"/>
              <a:t>3.in </a:t>
            </a:r>
            <a:r>
              <a:rPr lang="zh-CN" altLang="en-US" sz="2400" b="1" dirty="0"/>
              <a:t>运算符</a:t>
            </a:r>
            <a:endParaRPr lang="zh-CN" altLang="en-US" sz="2400" b="1" dirty="0"/>
          </a:p>
        </p:txBody>
      </p:sp>
      <p:sp>
        <p:nvSpPr>
          <p:cNvPr id="5" name="文本框 4"/>
          <p:cNvSpPr txBox="1"/>
          <p:nvPr/>
        </p:nvSpPr>
        <p:spPr>
          <a:xfrm>
            <a:off x="736855" y="1484921"/>
            <a:ext cx="8273063" cy="339160"/>
          </a:xfrm>
          <a:prstGeom prst="rect">
            <a:avLst/>
          </a:prstGeom>
          <a:noFill/>
          <a:ln w="9525">
            <a:noFill/>
          </a:ln>
        </p:spPr>
        <p:txBody>
          <a:bodyPr wrap="square" lIns="76800" tIns="38400" rIns="76800" bIns="38400">
            <a:spAutoFit/>
          </a:bodyPr>
          <a:lstStyle/>
          <a:p>
            <a:pPr lvl="0" algn="l">
              <a:buClrTx/>
              <a:buSzTx/>
              <a:buFontTx/>
            </a:pPr>
            <a:r>
              <a:rPr lang="en-US" altLang="zh-CN" sz="17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【</a:t>
            </a:r>
            <a:r>
              <a:rPr lang="zh-CN" altLang="en-US" sz="17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案例</a:t>
            </a:r>
            <a:r>
              <a:rPr lang="en-US" altLang="zh-CN" sz="17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1.3.5】for in</a:t>
            </a:r>
            <a:r>
              <a:rPr lang="zh-CN" altLang="en-US" sz="17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访问数组</a:t>
            </a:r>
            <a:endParaRPr lang="zh-CN" altLang="en-US" sz="17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6855" y="2636545"/>
            <a:ext cx="8928468" cy="214643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矩形 79"/>
          <p:cNvSpPr/>
          <p:nvPr/>
        </p:nvSpPr>
        <p:spPr>
          <a:xfrm>
            <a:off x="0" y="1796819"/>
            <a:ext cx="9144000" cy="271579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2398" tIns="51199" rIns="102398" bIns="51199" rtlCol="0" anchor="ctr"/>
          <a:lstStyle/>
          <a:p>
            <a:pPr algn="ctr"/>
            <a:endParaRPr lang="zh-CN" altLang="en-US"/>
          </a:p>
        </p:txBody>
      </p:sp>
      <p:pic>
        <p:nvPicPr>
          <p:cNvPr id="74" name="Picture 10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3121" y="1355433"/>
            <a:ext cx="4628562" cy="37218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4245872" y="2349130"/>
            <a:ext cx="3458883" cy="1103672"/>
          </a:xfrm>
          <a:prstGeom prst="rect">
            <a:avLst/>
          </a:prstGeom>
          <a:noFill/>
        </p:spPr>
        <p:txBody>
          <a:bodyPr wrap="square" lIns="102398" tIns="51199" rIns="102398" bIns="51199" rtlCol="0">
            <a:spAutoFit/>
          </a:bodyPr>
          <a:lstStyle/>
          <a:p>
            <a:pPr marL="0" lvl="1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31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第四部分</a:t>
            </a:r>
            <a:endParaRPr lang="en-US" altLang="zh-CN" sz="31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1">
              <a:spcBef>
                <a:spcPts val="505"/>
              </a:spcBef>
            </a:pPr>
            <a:r>
              <a:rPr lang="zh-CN" altLang="en-US" sz="29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</a:t>
            </a:r>
            <a:endParaRPr lang="zh-CN" altLang="en-US" sz="29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7845" y="1796819"/>
            <a:ext cx="3219025" cy="2715793"/>
          </a:xfrm>
          <a:prstGeom prst="rect">
            <a:avLst/>
          </a:prstGeom>
          <a:blipFill>
            <a:blip r:embed="rId2"/>
            <a:stretch>
              <a:fillRect l="-5000" r="-5000"/>
            </a:stretch>
          </a:blipFill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889248" y="260649"/>
            <a:ext cx="5411168" cy="527516"/>
          </a:xfrm>
        </p:spPr>
        <p:txBody>
          <a:bodyPr>
            <a:noAutofit/>
          </a:bodyPr>
          <a:lstStyle/>
          <a:p>
            <a:r>
              <a:rPr lang="en-US" altLang="zh-CN" sz="2400" b="1" dirty="0"/>
              <a:t>1.</a:t>
            </a:r>
            <a:r>
              <a:rPr lang="zh-CN" altLang="en-US" sz="2400" b="1" dirty="0"/>
              <a:t>函数的基本概念</a:t>
            </a:r>
            <a:endParaRPr lang="zh-CN" altLang="en-US" sz="2400" b="1" dirty="0"/>
          </a:p>
        </p:txBody>
      </p:sp>
      <p:sp>
        <p:nvSpPr>
          <p:cNvPr id="7" name="矩形 13"/>
          <p:cNvSpPr>
            <a:spLocks noChangeArrowheads="1"/>
          </p:cNvSpPr>
          <p:nvPr/>
        </p:nvSpPr>
        <p:spPr bwMode="auto">
          <a:xfrm>
            <a:off x="2958374" y="4220503"/>
            <a:ext cx="3341805" cy="5392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76800" tIns="38400" rIns="76800" bIns="3840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240030" indent="-240030" defTabSz="768350">
              <a:lnSpc>
                <a:spcPct val="200000"/>
              </a:lnSpc>
              <a:buFont typeface="Wingdings" panose="05000000000000000000" pitchFamily="2" charset="2"/>
              <a:buChar char="p"/>
              <a:defRPr/>
            </a:pPr>
            <a:r>
              <a:rPr lang="zh-CN" altLang="en-US" sz="1500" dirty="0" smtClean="0">
                <a:latin typeface="+mn-ea"/>
                <a:ea typeface="+mn-ea"/>
              </a:rPr>
              <a:t>为什么需要函数？</a:t>
            </a:r>
            <a:endParaRPr lang="zh-CN" altLang="en-US" sz="1500" dirty="0" smtClean="0">
              <a:latin typeface="+mn-ea"/>
              <a:ea typeface="+mn-ea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8569" y="4025980"/>
            <a:ext cx="2124263" cy="2831326"/>
          </a:xfrm>
          <a:prstGeom prst="rect">
            <a:avLst/>
          </a:prstGeom>
        </p:spPr>
      </p:pic>
      <p:sp>
        <p:nvSpPr>
          <p:cNvPr id="100" name="文本框 99"/>
          <p:cNvSpPr txBox="1"/>
          <p:nvPr/>
        </p:nvSpPr>
        <p:spPr>
          <a:xfrm>
            <a:off x="1601361" y="2636545"/>
            <a:ext cx="5475683" cy="449447"/>
          </a:xfrm>
          <a:prstGeom prst="rect">
            <a:avLst/>
          </a:prstGeom>
          <a:noFill/>
        </p:spPr>
        <p:txBody>
          <a:bodyPr wrap="square" lIns="76800" tIns="38400" rIns="76800" bIns="38400" rtlCol="0" anchor="t">
            <a:spAutoFit/>
          </a:bodyPr>
          <a:lstStyle/>
          <a:p>
            <a:pPr>
              <a:lnSpc>
                <a:spcPts val="2905"/>
              </a:lnSpc>
            </a:pP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把需要重复执行的代码写成函数形式，以便达到</a:t>
            </a:r>
            <a:r>
              <a:rPr lang="zh-CN" altLang="en-US" sz="15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代码的复用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。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21086" y="1412548"/>
            <a:ext cx="8273063" cy="339160"/>
          </a:xfrm>
          <a:prstGeom prst="rect">
            <a:avLst/>
          </a:prstGeom>
          <a:noFill/>
          <a:ln w="9525">
            <a:noFill/>
          </a:ln>
        </p:spPr>
        <p:txBody>
          <a:bodyPr wrap="square" lIns="76800" tIns="38400" rIns="76800" bIns="38400">
            <a:spAutoFit/>
          </a:bodyPr>
          <a:lstStyle/>
          <a:p>
            <a:pPr lvl="0" algn="l">
              <a:buClrTx/>
              <a:buSzTx/>
              <a:buFontTx/>
            </a:pPr>
            <a:r>
              <a:rPr lang="zh-CN" altLang="en-US" sz="17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思考</a:t>
            </a:r>
            <a:endParaRPr lang="zh-CN" altLang="en-US" sz="17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100" grpId="0"/>
      <p:bldP spid="100" grpId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889248" y="260649"/>
            <a:ext cx="5411168" cy="527516"/>
          </a:xfrm>
        </p:spPr>
        <p:txBody>
          <a:bodyPr>
            <a:noAutofit/>
          </a:bodyPr>
          <a:lstStyle/>
          <a:p>
            <a:r>
              <a:rPr lang="en-US" altLang="zh-CN" sz="2400" b="1" dirty="0"/>
              <a:t>1.</a:t>
            </a:r>
            <a:r>
              <a:rPr lang="zh-CN" altLang="en-US" sz="2400" b="1" dirty="0"/>
              <a:t>函数的基本概念</a:t>
            </a:r>
            <a:endParaRPr lang="zh-CN" altLang="en-US" sz="2400" b="1" dirty="0"/>
          </a:p>
        </p:txBody>
      </p:sp>
      <p:sp>
        <p:nvSpPr>
          <p:cNvPr id="3" name="矩形 2"/>
          <p:cNvSpPr/>
          <p:nvPr/>
        </p:nvSpPr>
        <p:spPr bwMode="auto">
          <a:xfrm>
            <a:off x="575146" y="1340809"/>
            <a:ext cx="3810496" cy="339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76800" tIns="38400" rIns="76800" bIns="3840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768350" eaLnBrk="1" hangingPunct="1">
              <a:buFont typeface="+mj-lt"/>
              <a:defRPr/>
            </a:pPr>
            <a:r>
              <a:rPr lang="en-US" altLang="zh-CN" sz="17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</a:t>
            </a:r>
            <a:r>
              <a:rPr lang="zh-CN" altLang="en-US" sz="17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）函数定义</a:t>
            </a:r>
            <a:endParaRPr lang="zh-CN" altLang="en-US" sz="1700" b="1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83032" y="2485450"/>
            <a:ext cx="7893919" cy="1606174"/>
          </a:xfrm>
          <a:prstGeom prst="rect">
            <a:avLst/>
          </a:prstGeom>
          <a:noFill/>
          <a:ln w="9525">
            <a:noFill/>
          </a:ln>
        </p:spPr>
        <p:txBody>
          <a:bodyPr wrap="square" lIns="76800" tIns="38400" rIns="76800" bIns="38400">
            <a:spAutoFit/>
          </a:bodyPr>
          <a:lstStyle/>
          <a:p>
            <a:pPr>
              <a:lnSpc>
                <a:spcPts val="2940"/>
              </a:lnSpc>
            </a:pPr>
            <a:r>
              <a:rPr lang="en-US" altLang="zh-CN" sz="17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JavaScript </a:t>
            </a:r>
            <a:r>
              <a:rPr lang="en-US" altLang="zh-CN" sz="1700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函数可以通过</a:t>
            </a:r>
            <a:r>
              <a:rPr lang="en-US" altLang="zh-CN" sz="17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function </a:t>
            </a:r>
            <a:r>
              <a:rPr lang="en-US" altLang="zh-CN" sz="1700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关键词进行定义</a:t>
            </a:r>
            <a:r>
              <a:rPr lang="en-US" altLang="zh-CN" sz="17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。</a:t>
            </a:r>
            <a:r>
              <a:rPr lang="en-US" altLang="zh-CN" sz="1700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其基本语法格式如下所示</a:t>
            </a:r>
            <a:r>
              <a:rPr lang="en-US" altLang="zh-CN" sz="17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</a:t>
            </a:r>
            <a:endParaRPr lang="en-US" altLang="zh-CN" sz="17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en-US" altLang="zh-CN" sz="17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              </a:t>
            </a:r>
            <a:r>
              <a:rPr lang="en-US" altLang="zh-CN" sz="1700" i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      function </a:t>
            </a:r>
            <a:r>
              <a:rPr lang="en-US" altLang="zh-CN" sz="1700" i="1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functionName</a:t>
            </a:r>
            <a:r>
              <a:rPr lang="en-US" altLang="zh-CN" sz="1700" i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(</a:t>
            </a:r>
            <a:r>
              <a:rPr lang="en-US" altLang="zh-CN" sz="1700" i="1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参数</a:t>
            </a:r>
            <a:r>
              <a:rPr lang="en-US" altLang="zh-CN" sz="1700" i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) {</a:t>
            </a:r>
            <a:endParaRPr lang="en-US" altLang="zh-CN" sz="1700" i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en-US" altLang="zh-CN" sz="1700" i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                                         </a:t>
            </a:r>
            <a:r>
              <a:rPr lang="en-US" altLang="zh-CN" sz="1700" i="1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执行的代码</a:t>
            </a:r>
            <a:endParaRPr lang="en-US" altLang="zh-CN" sz="1700" i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en-US" altLang="zh-CN" sz="1700" i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                           }</a:t>
            </a:r>
            <a:endParaRPr lang="en-US" altLang="zh-CN" sz="1700" i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4" grpId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889248" y="260649"/>
            <a:ext cx="5411168" cy="527516"/>
          </a:xfrm>
        </p:spPr>
        <p:txBody>
          <a:bodyPr>
            <a:noAutofit/>
          </a:bodyPr>
          <a:lstStyle/>
          <a:p>
            <a:r>
              <a:rPr lang="en-US" altLang="zh-CN" sz="2400" b="1" dirty="0"/>
              <a:t>1.</a:t>
            </a:r>
            <a:r>
              <a:rPr lang="zh-CN" altLang="en-US" sz="2400" b="1" dirty="0"/>
              <a:t>函数的基本概念</a:t>
            </a:r>
            <a:endParaRPr lang="zh-CN" altLang="en-US" sz="2400" b="1" dirty="0"/>
          </a:p>
        </p:txBody>
      </p:sp>
      <p:sp>
        <p:nvSpPr>
          <p:cNvPr id="100" name="文本框 99"/>
          <p:cNvSpPr txBox="1"/>
          <p:nvPr/>
        </p:nvSpPr>
        <p:spPr>
          <a:xfrm>
            <a:off x="844978" y="1988995"/>
            <a:ext cx="7957268" cy="1565137"/>
          </a:xfrm>
          <a:prstGeom prst="rect">
            <a:avLst/>
          </a:prstGeom>
          <a:noFill/>
        </p:spPr>
        <p:txBody>
          <a:bodyPr wrap="square" lIns="76800" tIns="38400" rIns="76800" bIns="38400" rtlCol="0" anchor="t">
            <a:spAutoFit/>
          </a:bodyPr>
          <a:lstStyle/>
          <a:p>
            <a:pPr>
              <a:lnSpc>
                <a:spcPts val="2905"/>
              </a:lnSpc>
            </a:pPr>
            <a:r>
              <a:rPr lang="zh-CN" altLang="en-US" sz="1700" dirty="0">
                <a:solidFill>
                  <a:schemeClr val="accent1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提示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：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ts val="2905"/>
              </a:lnSpc>
            </a:pP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、需要注意的是JavaScript对</a:t>
            </a:r>
            <a:r>
              <a:rPr lang="zh-CN" altLang="en-US" sz="15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大小写敏感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。关键词function必须是小写的。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ts val="2905"/>
              </a:lnSpc>
            </a:pP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2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、使用关键字function定义函数，函数声明后</a:t>
            </a:r>
            <a:r>
              <a:rPr lang="zh-CN" altLang="en-US" sz="15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不会立即执行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，会在我们需要的时候调用到。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ts val="2905"/>
              </a:lnSpc>
            </a:pP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3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、这种函数是</a:t>
            </a:r>
            <a:r>
              <a:rPr lang="zh-CN" altLang="en-US" sz="15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全局的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，如果有两个同名的声明式函数存在，那么</a:t>
            </a:r>
            <a:r>
              <a:rPr lang="zh-CN" altLang="en-US" sz="15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第二个会覆盖第一个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。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3" name="矩形 2"/>
          <p:cNvSpPr/>
          <p:nvPr/>
        </p:nvSpPr>
        <p:spPr bwMode="auto">
          <a:xfrm>
            <a:off x="575146" y="1340809"/>
            <a:ext cx="3810496" cy="339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76800" tIns="38400" rIns="76800" bIns="3840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768350" eaLnBrk="1" hangingPunct="1">
              <a:buFont typeface="+mj-lt"/>
              <a:defRPr/>
            </a:pPr>
            <a:r>
              <a:rPr lang="en-US" altLang="zh-CN" sz="17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</a:t>
            </a:r>
            <a:r>
              <a:rPr lang="zh-CN" altLang="en-US" sz="17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）函数定义</a:t>
            </a:r>
            <a:endParaRPr lang="zh-CN" altLang="en-US" sz="1700" b="1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" grpId="0" build="p"/>
      <p:bldP spid="100" grpId="1"/>
    </p:bldLst>
  </p:timing>
</p:sld>
</file>

<file path=ppt/tags/tag1.xml><?xml version="1.0" encoding="utf-8"?>
<p:tagLst xmlns:p="http://schemas.openxmlformats.org/presentationml/2006/main">
  <p:tag name="KSO_WM_UNIT_TABLE_BEAUTIFY" val="smartTable{1b1715ee-2d6d-4988-83f6-51eefd414cd0}"/>
</p:tagLst>
</file>

<file path=ppt/tags/tag2.xml><?xml version="1.0" encoding="utf-8"?>
<p:tagLst xmlns:p="http://schemas.openxmlformats.org/presentationml/2006/main">
  <p:tag name="KSO_WM_UNIT_PLACING_PICTURE_USER_VIEWPORT" val="{&quot;height&quot;:5004,&quot;width&quot;:10512}"/>
</p:tagLst>
</file>

<file path=ppt/tags/tag3.xml><?xml version="1.0" encoding="utf-8"?>
<p:tagLst xmlns:p="http://schemas.openxmlformats.org/presentationml/2006/main">
  <p:tag name="KSO_WM_UNIT_TABLE_BEAUTIFY" val="smartTable{e19872f9-51db-433c-8c8b-2994679aa0de}"/>
</p:tagLst>
</file>

<file path=ppt/tags/tag4.xml><?xml version="1.0" encoding="utf-8"?>
<p:tagLst xmlns:p="http://schemas.openxmlformats.org/presentationml/2006/main">
  <p:tag name="KSO_WM_UNIT_TABLE_BEAUTIFY" val="smartTable{1b0035f7-aeda-435b-8730-3a1a72599996}"/>
</p:tagLst>
</file>

<file path=ppt/tags/tag5.xml><?xml version="1.0" encoding="utf-8"?>
<p:tagLst xmlns:p="http://schemas.openxmlformats.org/presentationml/2006/main">
  <p:tag name="KSO_WM_UNIT_TABLE_BEAUTIFY" val="smartTable{93f5ea8b-0452-4ff6-92cb-6b5dfb553799}"/>
</p:tagLst>
</file>

<file path=ppt/tags/tag6.xml><?xml version="1.0" encoding="utf-8"?>
<p:tagLst xmlns:p="http://schemas.openxmlformats.org/presentationml/2006/main">
  <p:tag name="ISPRING_RESOURCE_PATHS_HASH_PRESENTER" val="faa8b4331fbce41d5f5495f3896b724eeb637c9"/>
  <p:tag name="COMMONDATA" val="eyJoZGlkIjoiZmI4NjZhMzNiYTEzZGUyOTRmNDc4YTE0NzkxZjkxMzcifQ=="/>
</p:tagLst>
</file>

<file path=ppt/theme/theme1.xml><?xml version="1.0" encoding="utf-8"?>
<a:theme xmlns:a="http://schemas.openxmlformats.org/drawingml/2006/main" name="Office 主题">
  <a:themeElements>
    <a:clrScheme name="自定义 8">
      <a:dk1>
        <a:sysClr val="windowText" lastClr="000000"/>
      </a:dk1>
      <a:lt1>
        <a:sysClr val="window" lastClr="FFFFFF"/>
      </a:lt1>
      <a:dk2>
        <a:srgbClr val="7F7F7F"/>
      </a:dk2>
      <a:lt2>
        <a:srgbClr val="7F7F7F"/>
      </a:lt2>
      <a:accent1>
        <a:srgbClr val="0070C0"/>
      </a:accent1>
      <a:accent2>
        <a:srgbClr val="0070C0"/>
      </a:accent2>
      <a:accent3>
        <a:srgbClr val="0070C0"/>
      </a:accent3>
      <a:accent4>
        <a:srgbClr val="0070C0"/>
      </a:accent4>
      <a:accent5>
        <a:srgbClr val="0070C0"/>
      </a:accent5>
      <a:accent6>
        <a:srgbClr val="0070C0"/>
      </a:accent6>
      <a:hlink>
        <a:srgbClr val="FFFFFF"/>
      </a:hlink>
      <a:folHlink>
        <a:srgbClr val="FFFFFF"/>
      </a:folHlink>
    </a:clrScheme>
    <a:fontScheme name="自定义 1">
      <a:majorFont>
        <a:latin typeface="Calibri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自定义 8">
    <a:dk1>
      <a:sysClr val="windowText" lastClr="000000"/>
    </a:dk1>
    <a:lt1>
      <a:sysClr val="window" lastClr="FFFFFF"/>
    </a:lt1>
    <a:dk2>
      <a:srgbClr val="7F7F7F"/>
    </a:dk2>
    <a:lt2>
      <a:srgbClr val="7F7F7F"/>
    </a:lt2>
    <a:accent1>
      <a:srgbClr val="0070C0"/>
    </a:accent1>
    <a:accent2>
      <a:srgbClr val="0070C0"/>
    </a:accent2>
    <a:accent3>
      <a:srgbClr val="0070C0"/>
    </a:accent3>
    <a:accent4>
      <a:srgbClr val="0070C0"/>
    </a:accent4>
    <a:accent5>
      <a:srgbClr val="0070C0"/>
    </a:accent5>
    <a:accent6>
      <a:srgbClr val="0070C0"/>
    </a:accent6>
    <a:hlink>
      <a:srgbClr val="FFFFFF"/>
    </a:hlink>
    <a:folHlink>
      <a:srgbClr val="FFFFFF"/>
    </a:folHlink>
  </a:clrScheme>
</a:themeOverride>
</file>

<file path=ppt/theme/themeOverride2.xml><?xml version="1.0" encoding="utf-8"?>
<a:themeOverride xmlns:a="http://schemas.openxmlformats.org/drawingml/2006/main">
  <a:clrScheme name="自定义 8">
    <a:dk1>
      <a:sysClr val="windowText" lastClr="000000"/>
    </a:dk1>
    <a:lt1>
      <a:sysClr val="window" lastClr="FFFFFF"/>
    </a:lt1>
    <a:dk2>
      <a:srgbClr val="7F7F7F"/>
    </a:dk2>
    <a:lt2>
      <a:srgbClr val="7F7F7F"/>
    </a:lt2>
    <a:accent1>
      <a:srgbClr val="0070C0"/>
    </a:accent1>
    <a:accent2>
      <a:srgbClr val="0070C0"/>
    </a:accent2>
    <a:accent3>
      <a:srgbClr val="0070C0"/>
    </a:accent3>
    <a:accent4>
      <a:srgbClr val="0070C0"/>
    </a:accent4>
    <a:accent5>
      <a:srgbClr val="0070C0"/>
    </a:accent5>
    <a:accent6>
      <a:srgbClr val="0070C0"/>
    </a:accent6>
    <a:hlink>
      <a:srgbClr val="FFFFFF"/>
    </a:hlink>
    <a:folHlink>
      <a:srgbClr val="FFFFFF"/>
    </a:folHlink>
  </a:clrScheme>
</a:themeOverride>
</file>

<file path=ppt/theme/themeOverride3.xml><?xml version="1.0" encoding="utf-8"?>
<a:themeOverride xmlns:a="http://schemas.openxmlformats.org/drawingml/2006/main">
  <a:clrScheme name="自定义 8">
    <a:dk1>
      <a:sysClr val="windowText" lastClr="000000"/>
    </a:dk1>
    <a:lt1>
      <a:sysClr val="window" lastClr="FFFFFF"/>
    </a:lt1>
    <a:dk2>
      <a:srgbClr val="7F7F7F"/>
    </a:dk2>
    <a:lt2>
      <a:srgbClr val="7F7F7F"/>
    </a:lt2>
    <a:accent1>
      <a:srgbClr val="0070C0"/>
    </a:accent1>
    <a:accent2>
      <a:srgbClr val="0070C0"/>
    </a:accent2>
    <a:accent3>
      <a:srgbClr val="0070C0"/>
    </a:accent3>
    <a:accent4>
      <a:srgbClr val="0070C0"/>
    </a:accent4>
    <a:accent5>
      <a:srgbClr val="0070C0"/>
    </a:accent5>
    <a:accent6>
      <a:srgbClr val="0070C0"/>
    </a:accent6>
    <a:hlink>
      <a:srgbClr val="FFFFFF"/>
    </a:hlink>
    <a:folHlink>
      <a:srgbClr val="FFFFF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21130</Words>
  <Application>WPS 演示</Application>
  <PresentationFormat>全屏显示(4:3)</PresentationFormat>
  <Paragraphs>1924</Paragraphs>
  <Slides>141</Slides>
  <Notes>61</Notes>
  <HiddenSlides>0</HiddenSlides>
  <MMClips>0</MMClips>
  <ScaleCrop>false</ScaleCrop>
  <HeadingPairs>
    <vt:vector size="10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11</vt:i4>
      </vt:variant>
      <vt:variant>
        <vt:lpstr>幻灯片标题</vt:lpstr>
      </vt:variant>
      <vt:variant>
        <vt:i4>141</vt:i4>
      </vt:variant>
      <vt:variant>
        <vt:lpstr>自定义放映</vt:lpstr>
      </vt:variant>
      <vt:variant>
        <vt:i4>1</vt:i4>
      </vt:variant>
    </vt:vector>
  </HeadingPairs>
  <TitlesOfParts>
    <vt:vector size="168" baseType="lpstr">
      <vt:lpstr>Arial</vt:lpstr>
      <vt:lpstr>宋体</vt:lpstr>
      <vt:lpstr>Wingdings</vt:lpstr>
      <vt:lpstr>微软雅黑</vt:lpstr>
      <vt:lpstr>Calibri</vt:lpstr>
      <vt:lpstr>Segoe UI</vt:lpstr>
      <vt:lpstr>Segoe UI</vt:lpstr>
      <vt:lpstr>Arial Unicode MS</vt:lpstr>
      <vt:lpstr>Franklin Gothic Book</vt:lpstr>
      <vt:lpstr>Times New Roman</vt:lpstr>
      <vt:lpstr>Times New Roman</vt:lpstr>
      <vt:lpstr>Arial</vt:lpstr>
      <vt:lpstr>Wingdings</vt:lpstr>
      <vt:lpstr>Calibri</vt:lpstr>
      <vt:lpstr>Office 主题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PowerPoint 演示文稿</vt:lpstr>
      <vt:lpstr>PowerPoint 演示文稿</vt:lpstr>
      <vt:lpstr>PowerPoint 演示文稿</vt:lpstr>
      <vt:lpstr>1. JavaScript的历史与现状</vt:lpstr>
      <vt:lpstr>1. JavaScript的历史与现状</vt:lpstr>
      <vt:lpstr>1. JavaScript的历史与现状</vt:lpstr>
      <vt:lpstr>2. JavaScript 有何特点</vt:lpstr>
      <vt:lpstr>2. JavaScript 有何特点</vt:lpstr>
      <vt:lpstr>2. JavaScript 有何特点</vt:lpstr>
      <vt:lpstr>2. JavaScript 有何特点</vt:lpstr>
      <vt:lpstr>3. JavaScript 能做什么</vt:lpstr>
      <vt:lpstr>4. JavaScript编辑器</vt:lpstr>
      <vt:lpstr>4. JavaScript编辑器</vt:lpstr>
      <vt:lpstr>5. JavaScript基本用法</vt:lpstr>
      <vt:lpstr>5. JavaScript基本用法</vt:lpstr>
      <vt:lpstr>6. JavaScript嵌入方式</vt:lpstr>
      <vt:lpstr>6. JavaScript嵌入方式</vt:lpstr>
      <vt:lpstr>6. JavaScript嵌入方式</vt:lpstr>
      <vt:lpstr>6. JavaScript嵌入方式</vt:lpstr>
      <vt:lpstr>6. JavaScript嵌入方式</vt:lpstr>
      <vt:lpstr>6. JavaScript嵌入方式</vt:lpstr>
      <vt:lpstr>6. JavaScript嵌入方式</vt:lpstr>
      <vt:lpstr>6. JavaScript嵌入方式</vt:lpstr>
      <vt:lpstr>6. JavaScript嵌入方式</vt:lpstr>
      <vt:lpstr>6. JavaScript嵌入方式</vt:lpstr>
      <vt:lpstr>7. JavaScript嵌入位置</vt:lpstr>
      <vt:lpstr>7. JavaScript嵌入位置</vt:lpstr>
      <vt:lpstr>PowerPoint 演示文稿</vt:lpstr>
      <vt:lpstr>1. 变量</vt:lpstr>
      <vt:lpstr>1. 变量</vt:lpstr>
      <vt:lpstr>1. 变量</vt:lpstr>
      <vt:lpstr>1. 变量</vt:lpstr>
      <vt:lpstr>1. 变量</vt:lpstr>
      <vt:lpstr>1. 变量</vt:lpstr>
      <vt:lpstr>1. 变量</vt:lpstr>
      <vt:lpstr>1. 常量</vt:lpstr>
      <vt:lpstr>2. 数据类型</vt:lpstr>
      <vt:lpstr>2. 数据类型</vt:lpstr>
      <vt:lpstr>2. 数据类型</vt:lpstr>
      <vt:lpstr>2. 数据类型</vt:lpstr>
      <vt:lpstr>2. 数据类型</vt:lpstr>
      <vt:lpstr>2. 数据类型</vt:lpstr>
      <vt:lpstr>2. 数据类型</vt:lpstr>
      <vt:lpstr>2. 数据类型</vt:lpstr>
      <vt:lpstr>2. 数据类型</vt:lpstr>
      <vt:lpstr>2. 数据类型</vt:lpstr>
      <vt:lpstr>2. 数据类型</vt:lpstr>
      <vt:lpstr>2. 数据类型</vt:lpstr>
      <vt:lpstr>3. 运算符</vt:lpstr>
      <vt:lpstr>3. 运算符</vt:lpstr>
      <vt:lpstr>3. 运算符</vt:lpstr>
      <vt:lpstr>3. 运算符</vt:lpstr>
      <vt:lpstr>3. 运算符</vt:lpstr>
      <vt:lpstr>3. 运算符</vt:lpstr>
      <vt:lpstr>3. 运算符</vt:lpstr>
      <vt:lpstr>3. 运算符</vt:lpstr>
      <vt:lpstr>3. 运算符</vt:lpstr>
      <vt:lpstr>3. 运算符</vt:lpstr>
      <vt:lpstr>3. 运算符</vt:lpstr>
      <vt:lpstr>3. 运算符</vt:lpstr>
      <vt:lpstr>4. 语句</vt:lpstr>
      <vt:lpstr>4. 语句</vt:lpstr>
      <vt:lpstr>4. 语句</vt:lpstr>
      <vt:lpstr>4. 语句</vt:lpstr>
      <vt:lpstr>4. 语句</vt:lpstr>
      <vt:lpstr>5. 条件语句</vt:lpstr>
      <vt:lpstr>5. 条件语句</vt:lpstr>
      <vt:lpstr>5. 条件语句</vt:lpstr>
      <vt:lpstr>5. 条件语句</vt:lpstr>
      <vt:lpstr>5. 条件语句</vt:lpstr>
      <vt:lpstr>5. 条件语句</vt:lpstr>
      <vt:lpstr>5. 条件语句</vt:lpstr>
      <vt:lpstr>5. 条件语句</vt:lpstr>
      <vt:lpstr>5. 条件语句</vt:lpstr>
      <vt:lpstr>6. 循环语句</vt:lpstr>
      <vt:lpstr>6. 循环语句</vt:lpstr>
      <vt:lpstr>6. 循环语句</vt:lpstr>
      <vt:lpstr>6. 循环语句</vt:lpstr>
      <vt:lpstr>6. 循环语句</vt:lpstr>
      <vt:lpstr>6. 循环语句</vt:lpstr>
      <vt:lpstr>7. 跳转语句</vt:lpstr>
      <vt:lpstr>7. 跳转语句</vt:lpstr>
      <vt:lpstr>7. 跳转语句</vt:lpstr>
      <vt:lpstr>PowerPoint 演示文稿</vt:lpstr>
      <vt:lpstr>1.创建数组</vt:lpstr>
      <vt:lpstr>1.创建数组</vt:lpstr>
      <vt:lpstr>1.创建数组</vt:lpstr>
      <vt:lpstr>1.创建数组</vt:lpstr>
      <vt:lpstr>1.创建数组</vt:lpstr>
      <vt:lpstr>2.数组的长度</vt:lpstr>
      <vt:lpstr>2.数组的长度</vt:lpstr>
      <vt:lpstr>2.数组的长度</vt:lpstr>
      <vt:lpstr>3.in 运算符</vt:lpstr>
      <vt:lpstr>3.in 运算符</vt:lpstr>
      <vt:lpstr>3.in 运算符</vt:lpstr>
      <vt:lpstr>PowerPoint 演示文稿</vt:lpstr>
      <vt:lpstr>1.函数的基本概念</vt:lpstr>
      <vt:lpstr>1.函数的基本概念</vt:lpstr>
      <vt:lpstr>1.函数的基本概念</vt:lpstr>
      <vt:lpstr>1.函数的基本概念</vt:lpstr>
      <vt:lpstr>1.函数的基本概念</vt:lpstr>
      <vt:lpstr>1.函数的基本概念</vt:lpstr>
      <vt:lpstr>1.函数的基本概念</vt:lpstr>
      <vt:lpstr>1.函数的基本概念</vt:lpstr>
      <vt:lpstr>1.函数的基本概念</vt:lpstr>
      <vt:lpstr>1.函数的基本概念</vt:lpstr>
      <vt:lpstr>1.函数的基本概念</vt:lpstr>
      <vt:lpstr>1.函数的基本概念</vt:lpstr>
      <vt:lpstr>1.函数的基本概念</vt:lpstr>
      <vt:lpstr>1.函数的基本概念</vt:lpstr>
      <vt:lpstr>1.函数的基本概念</vt:lpstr>
      <vt:lpstr>1.函数的基本概念</vt:lpstr>
      <vt:lpstr>1.函数的基本概念</vt:lpstr>
      <vt:lpstr>1.函数的基本概念</vt:lpstr>
      <vt:lpstr>2.变量作用域</vt:lpstr>
      <vt:lpstr>2.变量作用域</vt:lpstr>
      <vt:lpstr>2.变量作用域</vt:lpstr>
      <vt:lpstr>2.变量作用域</vt:lpstr>
      <vt:lpstr>2.变量作用域</vt:lpstr>
      <vt:lpstr>2.变量作用域</vt:lpstr>
      <vt:lpstr>2.变量作用域</vt:lpstr>
      <vt:lpstr>2.变量作用域</vt:lpstr>
      <vt:lpstr>2.变量作用域</vt:lpstr>
      <vt:lpstr>3.特殊函数</vt:lpstr>
      <vt:lpstr>3.特殊函数</vt:lpstr>
      <vt:lpstr>3.特殊函数</vt:lpstr>
      <vt:lpstr>3.特殊函数</vt:lpstr>
      <vt:lpstr>3.特殊函数</vt:lpstr>
      <vt:lpstr>3.特殊函数</vt:lpstr>
      <vt:lpstr>3.特殊函数</vt:lpstr>
      <vt:lpstr>3.特殊函数</vt:lpstr>
      <vt:lpstr>3.特殊函数</vt:lpstr>
      <vt:lpstr>3.特殊函数</vt:lpstr>
      <vt:lpstr>3.特殊函数</vt:lpstr>
      <vt:lpstr>3.特殊函数</vt:lpstr>
      <vt:lpstr>3.特殊函数</vt:lpstr>
      <vt:lpstr>3.特殊函数</vt:lpstr>
      <vt:lpstr>4.函数应用</vt:lpstr>
      <vt:lpstr>4.函数应用</vt:lpstr>
      <vt:lpstr>4.函数应用</vt:lpstr>
      <vt:lpstr>PowerPoint 演示文稿</vt:lpstr>
      <vt:lpstr>自定义放映 1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乔治铭</dc:creator>
  <cp:lastModifiedBy>刘斌</cp:lastModifiedBy>
  <cp:revision>649</cp:revision>
  <dcterms:created xsi:type="dcterms:W3CDTF">2013-01-25T01:44:00Z</dcterms:created>
  <dcterms:modified xsi:type="dcterms:W3CDTF">2022-09-01T11:20:42Z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2052-11.1.0.12313</vt:lpwstr>
  </property>
  <property fmtid="{D5CDD505-2E9C-101B-9397-08002B2CF9AE}" pid="3" name="ICV">
    <vt:lpwstr>7890103EB4D34E13A903067E2FB4A8B0</vt:lpwstr>
  </property>
</Properties>
</file>